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113" d="100"/>
          <a:sy n="113" d="100"/>
        </p:scale>
        <p:origin x="-42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10/27/2022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07224" y="354875"/>
            <a:ext cx="8915399" cy="2262781"/>
          </a:xfrm>
        </p:spPr>
        <p:txBody>
          <a:bodyPr/>
          <a:lstStyle/>
          <a:p>
            <a:pPr algn="ctr"/>
            <a:r>
              <a:rPr lang="ru-RU" dirty="0" smtClean="0"/>
              <a:t>Руководство для родителей </a:t>
            </a:r>
            <a:endParaRPr lang="ru-RU" dirty="0"/>
          </a:p>
        </p:txBody>
      </p:sp>
      <p:sp>
        <p:nvSpPr>
          <p:cNvPr id="4" name="Подзаголовок 2"/>
          <p:cNvSpPr txBox="1">
            <a:spLocks/>
          </p:cNvSpPr>
          <p:nvPr/>
        </p:nvSpPr>
        <p:spPr>
          <a:xfrm>
            <a:off x="2381794" y="3292568"/>
            <a:ext cx="9962606" cy="112628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ru-RU" sz="4000" dirty="0" smtClean="0"/>
              <a:t>Что делать, если ваш ребенок вовлечен в </a:t>
            </a:r>
            <a:r>
              <a:rPr lang="ru-RU" sz="4000" dirty="0" err="1" smtClean="0"/>
              <a:t>буллинг</a:t>
            </a:r>
            <a:r>
              <a:rPr lang="ru-RU" sz="4000" dirty="0" smtClean="0"/>
              <a:t>?</a:t>
            </a:r>
            <a:endParaRPr lang="ru-RU" sz="4000" dirty="0"/>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352698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ЧТО ЕЩЕ НУЖНО СДЕЛАТЬ: </a:t>
            </a:r>
          </a:p>
        </p:txBody>
      </p:sp>
      <p:sp>
        <p:nvSpPr>
          <p:cNvPr id="3" name="Объект 2"/>
          <p:cNvSpPr>
            <a:spLocks noGrp="1"/>
          </p:cNvSpPr>
          <p:nvPr>
            <p:ph idx="1"/>
          </p:nvPr>
        </p:nvSpPr>
        <p:spPr>
          <a:xfrm>
            <a:off x="2589212" y="1776549"/>
            <a:ext cx="8915400" cy="4537165"/>
          </a:xfrm>
        </p:spPr>
        <p:txBody>
          <a:bodyPr>
            <a:normAutofit fontScale="77500" lnSpcReduction="20000"/>
          </a:bodyPr>
          <a:lstStyle/>
          <a:p>
            <a:r>
              <a:rPr lang="ru-RU" dirty="0" smtClean="0"/>
              <a:t>ОБРАТИТЬСЯ </a:t>
            </a:r>
            <a:r>
              <a:rPr lang="ru-RU" dirty="0"/>
              <a:t>ЗА ПОМОЩЬЮ К ШКОЛЬНОМУ </a:t>
            </a:r>
            <a:r>
              <a:rPr lang="ru-RU" dirty="0" smtClean="0"/>
              <a:t>ПСИХОЛОГУ: иногда </a:t>
            </a:r>
            <a:r>
              <a:rPr lang="ru-RU" dirty="0"/>
              <a:t>ситуация травли оказывается морально и эмоционально сложной не только для ребенка, но и для родителя, поэтому не стоит пренебрегать помощью специалиста. К тому же, психолог имеет возможность работать над преодолением проблемы с одноклассниками ребенка и их родителями. </a:t>
            </a:r>
          </a:p>
          <a:p>
            <a:r>
              <a:rPr lang="ru-RU" dirty="0" smtClean="0"/>
              <a:t>ЕСЛИ </a:t>
            </a:r>
            <a:r>
              <a:rPr lang="ru-RU" dirty="0"/>
              <a:t>ТРАВЛЯ НЕ ПРЕКРАЩАЕТСЯ, ПРИ ПОСРЕДНИЧЕСТВЕ УЧИТЕЛЯ (НЕ САМОСТОЯТЕЛЬНО) НУЖНО СВЯЗАТЬСЯ С РОДИТЕЛЯМИ ОБИДЧИКА И ПОГОВОРИТЬ С НИМИ Вам надо донести до обидчика и его родителей простую мысль: если травля не прекратится, вы вынуждены будете поднять этот вопрос на встрече с администрацией или правоохранительными органами (если травля включает порчу имущества и/или физический компонент) и придать проблеме гласность. </a:t>
            </a:r>
          </a:p>
          <a:p>
            <a:r>
              <a:rPr lang="ru-RU" dirty="0" smtClean="0"/>
              <a:t>ИНТЕРЕСУЙТЕСЬ </a:t>
            </a:r>
            <a:r>
              <a:rPr lang="ru-RU" dirty="0"/>
              <a:t>ОБ ИЗМЕНЕНИИ СИТУАЦИИ В ШКОЛЕ У УЧИТЕЛЯ НЕ РЕЖЕ РАЗА В НЕДЕЛЮ (на первых порах можно чаще). У ребенка можно спрашивать и ежедневно о том, как прошел день в школе: происходило ли что-то неприятное? Что хорошего произошло? Комфортно ли ему было сегодня? Что он сделал для того, чтобы сегодняшний день был лучше вчерашнего? Поддерживайте ребенка и проявляйте свою заинтересованность к динамике изменений разрешения конфликта и в целом к школьной жизни. </a:t>
            </a:r>
          </a:p>
          <a:p>
            <a:r>
              <a:rPr lang="ru-RU" dirty="0" smtClean="0"/>
              <a:t>ПОМОГИТЕ </a:t>
            </a:r>
            <a:r>
              <a:rPr lang="ru-RU" dirty="0"/>
              <a:t>ВАШЕМУ РЕБЕНКУ БЫТЬ УСТОЙЧИВЫМ К ТРАВЛЕ Развивайте у ребенка навыки общения, дружбы. Чем деятельность и среда разнообразнее, тем больше опыта взаимодействия с разными людьми ребенок получает. Способствуйте повышению уверенности у ребенка, прибегайте к различным техникам: телесной психотерапии — язык телодвижений имеет большое значение. </a:t>
            </a:r>
          </a:p>
        </p:txBody>
      </p:sp>
    </p:spTree>
    <p:extLst>
      <p:ext uri="{BB962C8B-B14F-4D97-AF65-F5344CB8AC3E}">
        <p14:creationId xmlns:p14="http://schemas.microsoft.com/office/powerpoint/2010/main" xmlns="" val="3257865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dirty="0">
                <a:solidFill>
                  <a:srgbClr val="C00000"/>
                </a:solidFill>
              </a:rPr>
              <a:t>КАК ПОНЯТЬ, ЧТО ВАШ РЕБЕНОК ИНИЦИАТОР ШКОЛЬНОЙ ТРАВЛИ?</a:t>
            </a:r>
          </a:p>
        </p:txBody>
      </p:sp>
      <p:sp>
        <p:nvSpPr>
          <p:cNvPr id="3" name="Объект 2"/>
          <p:cNvSpPr>
            <a:spLocks noGrp="1"/>
          </p:cNvSpPr>
          <p:nvPr>
            <p:ph idx="1"/>
          </p:nvPr>
        </p:nvSpPr>
        <p:spPr/>
        <p:txBody>
          <a:bodyPr>
            <a:normAutofit fontScale="85000" lnSpcReduction="20000"/>
          </a:bodyPr>
          <a:lstStyle/>
          <a:p>
            <a:r>
              <a:rPr lang="ru-RU" dirty="0" smtClean="0"/>
              <a:t>активным </a:t>
            </a:r>
            <a:r>
              <a:rPr lang="ru-RU" dirty="0"/>
              <a:t>участником травли является БУЛЛИ (</a:t>
            </a:r>
            <a:r>
              <a:rPr lang="ru-RU" dirty="0" err="1"/>
              <a:t>буллеры</a:t>
            </a:r>
            <a:r>
              <a:rPr lang="ru-RU" dirty="0"/>
              <a:t>, обидчики, агрессоры, организаторы травли). К ним можно отнести и преследователей, которые действуют по указке более сильных агрессоров в классе. </a:t>
            </a:r>
            <a:endParaRPr lang="ru-RU" dirty="0" smtClean="0"/>
          </a:p>
          <a:p>
            <a:r>
              <a:rPr lang="ru-RU" dirty="0" smtClean="0"/>
              <a:t>По </a:t>
            </a:r>
            <a:r>
              <a:rPr lang="ru-RU" dirty="0"/>
              <a:t>каким признакам можно отличить БУЛЛИ и детей, склонных к травле: </a:t>
            </a:r>
            <a:endParaRPr lang="ru-RU" dirty="0" smtClean="0"/>
          </a:p>
          <a:p>
            <a:pPr marL="0" indent="0">
              <a:buNone/>
            </a:pPr>
            <a:r>
              <a:rPr lang="ru-RU" dirty="0" smtClean="0"/>
              <a:t>• </a:t>
            </a:r>
            <a:r>
              <a:rPr lang="ru-RU" dirty="0"/>
              <a:t>ИМПУЛЬСИВНОСТЬ; </a:t>
            </a:r>
            <a:endParaRPr lang="ru-RU" dirty="0" smtClean="0"/>
          </a:p>
          <a:p>
            <a:pPr marL="0" indent="0">
              <a:buNone/>
            </a:pPr>
            <a:r>
              <a:rPr lang="ru-RU" dirty="0" smtClean="0"/>
              <a:t>• </a:t>
            </a:r>
            <a:r>
              <a:rPr lang="ru-RU" dirty="0"/>
              <a:t>РАЗДРАЖИТЕЛЬНОСТЬ; </a:t>
            </a:r>
            <a:endParaRPr lang="ru-RU" dirty="0" smtClean="0"/>
          </a:p>
          <a:p>
            <a:pPr marL="0" indent="0">
              <a:buNone/>
            </a:pPr>
            <a:r>
              <a:rPr lang="ru-RU" dirty="0" smtClean="0"/>
              <a:t>• </a:t>
            </a:r>
            <a:r>
              <a:rPr lang="ru-RU" dirty="0"/>
              <a:t>ЭМОЦИОНАЛЬНАЯ НЕУСТОЙЧИВОСТЬ; </a:t>
            </a:r>
            <a:endParaRPr lang="ru-RU" dirty="0" smtClean="0"/>
          </a:p>
          <a:p>
            <a:pPr marL="0" indent="0">
              <a:buNone/>
            </a:pPr>
            <a:r>
              <a:rPr lang="ru-RU" dirty="0" smtClean="0"/>
              <a:t>• </a:t>
            </a:r>
            <a:r>
              <a:rPr lang="ru-RU" dirty="0"/>
              <a:t>ЗАВЫШЕННАЯ САМООЦЕНКА; </a:t>
            </a:r>
            <a:endParaRPr lang="ru-RU" dirty="0" smtClean="0"/>
          </a:p>
          <a:p>
            <a:pPr marL="0" indent="0">
              <a:buNone/>
            </a:pPr>
            <a:r>
              <a:rPr lang="ru-RU" dirty="0" smtClean="0"/>
              <a:t>КАК </a:t>
            </a:r>
            <a:r>
              <a:rPr lang="ru-RU" dirty="0"/>
              <a:t>ПОНЯТЬ, ЧТО ВАШ РЕБЕНОК ИНИЦИАТОР ШКОЛЬНОЙ ТРАВЛИ? </a:t>
            </a:r>
          </a:p>
          <a:p>
            <a:pPr marL="0" indent="0">
              <a:buNone/>
            </a:pPr>
            <a:r>
              <a:rPr lang="ru-RU" dirty="0" smtClean="0"/>
              <a:t>• </a:t>
            </a:r>
            <a:r>
              <a:rPr lang="ru-RU" dirty="0"/>
              <a:t>ВРАЖДЕБНОСТЬ (АГРЕССИВНОСТЬ); </a:t>
            </a:r>
            <a:endParaRPr lang="ru-RU" dirty="0" smtClean="0"/>
          </a:p>
          <a:p>
            <a:pPr marL="0" indent="0">
              <a:buNone/>
            </a:pPr>
            <a:r>
              <a:rPr lang="ru-RU" dirty="0" smtClean="0"/>
              <a:t>• </a:t>
            </a:r>
            <a:r>
              <a:rPr lang="ru-RU" dirty="0"/>
              <a:t>ОТСУТСТВИЕ КОММУНИКАТИВНЫХ НАВЫКОВ при внешнем соблюдении общепринятых норм и правил; </a:t>
            </a:r>
            <a:endParaRPr lang="ru-RU" dirty="0" smtClean="0"/>
          </a:p>
          <a:p>
            <a:pPr marL="0" indent="0">
              <a:buNone/>
            </a:pPr>
            <a:r>
              <a:rPr lang="ru-RU" dirty="0" smtClean="0"/>
              <a:t>• </a:t>
            </a:r>
            <a:r>
              <a:rPr lang="ru-RU" dirty="0"/>
              <a:t>СКЛОННОСТЬ КО ЛЖИ ИЛИ ЖУЛЬНИЧЕСТВУ. </a:t>
            </a:r>
          </a:p>
        </p:txBody>
      </p:sp>
    </p:spTree>
    <p:extLst>
      <p:ext uri="{BB962C8B-B14F-4D97-AF65-F5344CB8AC3E}">
        <p14:creationId xmlns:p14="http://schemas.microsoft.com/office/powerpoint/2010/main" xmlns="" val="928230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ЧТО СЛЕДУЕТ ДЕЛАТЬ, ЕСЛИ ВАШ РЕБЕНОК БУЛЛИ</a:t>
            </a:r>
          </a:p>
        </p:txBody>
      </p:sp>
      <p:sp>
        <p:nvSpPr>
          <p:cNvPr id="3" name="Объект 2"/>
          <p:cNvSpPr>
            <a:spLocks noGrp="1"/>
          </p:cNvSpPr>
          <p:nvPr>
            <p:ph idx="1"/>
          </p:nvPr>
        </p:nvSpPr>
        <p:spPr>
          <a:xfrm>
            <a:off x="2372265" y="2011680"/>
            <a:ext cx="9353006" cy="4720046"/>
          </a:xfrm>
        </p:spPr>
        <p:txBody>
          <a:bodyPr>
            <a:normAutofit fontScale="70000" lnSpcReduction="20000"/>
          </a:bodyPr>
          <a:lstStyle/>
          <a:p>
            <a:r>
              <a:rPr lang="ru-RU" dirty="0"/>
              <a:t>Четко назовите то, что происходит: «То, что ты делаешь — это насилие». Чаще всего дети не осознают, что происходит, для них все может выглядеть безобидной игрой или проявлением личной неприязни. Они не видят ситуацию системно. Важно также то, что агрессор почти никогда не задумывается о том, как на самом деле чувствует себя жертва и насколько его действия сильно ее задевают. </a:t>
            </a:r>
            <a:r>
              <a:rPr lang="ru-RU" dirty="0" err="1"/>
              <a:t>Буллинг</a:t>
            </a:r>
            <a:r>
              <a:rPr lang="ru-RU" dirty="0"/>
              <a:t> — способ заработать статус в коллективе, страдания жертвы — «побочный продукт». </a:t>
            </a:r>
            <a:endParaRPr lang="ru-RU" dirty="0" smtClean="0"/>
          </a:p>
          <a:p>
            <a:r>
              <a:rPr lang="ru-RU" dirty="0" smtClean="0"/>
              <a:t>Попросите </a:t>
            </a:r>
            <a:r>
              <a:rPr lang="ru-RU" dirty="0"/>
              <a:t>ребенка поставить себя на место жертвы, описывая конкретные действия: «Вот представь, ты приходишь в класс, никто с тобой не здоровается, а только хихикают между собой, глядя на тебя. Твои вещи как бы случайно роняют на пол. На перемене тебя толкают и запирают в туалете, а потом прячут твой портфель, выбросив в мусорную корзину все его содержимое». </a:t>
            </a:r>
          </a:p>
          <a:p>
            <a:r>
              <a:rPr lang="ru-RU" dirty="0" smtClean="0"/>
              <a:t>Обозначьте </a:t>
            </a:r>
            <a:r>
              <a:rPr lang="ru-RU" dirty="0"/>
              <a:t>отношение к происходящему: «Это серьезная проблема, причем не только твоя, а всей группы (класса, компании). Есть проблемы, болезни, которыми болеют не люди, а коллективы. Так у вас и произошло. Нужно срочно принимать меры, вам нужна помощь». </a:t>
            </a:r>
          </a:p>
          <a:p>
            <a:r>
              <a:rPr lang="ru-RU" dirty="0" smtClean="0"/>
              <a:t>Можно </a:t>
            </a:r>
            <a:r>
              <a:rPr lang="ru-RU" dirty="0"/>
              <a:t>посмотреть вместе фильм о травле («Чучело», «Повелитель мух»). Посочувствуйте переживаниям ребенка, который представил себя жертвой. Покажите пример того, как с этим обходиться — «да, это было бы тяжело».* </a:t>
            </a:r>
          </a:p>
          <a:p>
            <a:r>
              <a:rPr lang="ru-RU" dirty="0" smtClean="0"/>
              <a:t>Поддержите </a:t>
            </a:r>
            <a:r>
              <a:rPr lang="ru-RU" dirty="0"/>
              <a:t>вашего ребенка в намерении измениться. Хвалите его за соблюдение установленных школьных правил поведения, скажите, что вы будете помогать ему изменить его поведение — продумайте план мероприятий, </a:t>
            </a:r>
            <a:r>
              <a:rPr lang="ru-RU" dirty="0" smtClean="0"/>
              <a:t>способствующих </a:t>
            </a:r>
            <a:r>
              <a:rPr lang="ru-RU" dirty="0"/>
              <a:t>позитивным изменениям. </a:t>
            </a:r>
          </a:p>
          <a:p>
            <a:r>
              <a:rPr lang="ru-RU" dirty="0" smtClean="0"/>
              <a:t>Позитивно </a:t>
            </a:r>
            <a:r>
              <a:rPr lang="ru-RU" dirty="0"/>
              <a:t>проводите с вашим ребенком время. </a:t>
            </a:r>
          </a:p>
          <a:p>
            <a:r>
              <a:rPr lang="ru-RU" dirty="0" smtClean="0"/>
              <a:t>Контролируйте</a:t>
            </a:r>
            <a:r>
              <a:rPr lang="ru-RU" dirty="0"/>
              <a:t>. * Катин-Ярцева И.Е. Что делать, если вы узнали, что ваш ребёнок — </a:t>
            </a:r>
            <a:r>
              <a:rPr lang="ru-RU" dirty="0" err="1"/>
              <a:t>булли</a:t>
            </a:r>
            <a:r>
              <a:rPr lang="ru-RU" dirty="0"/>
              <a:t>. </a:t>
            </a:r>
          </a:p>
          <a:p>
            <a:r>
              <a:rPr lang="ru-RU" dirty="0" smtClean="0"/>
              <a:t>Помогайте </a:t>
            </a:r>
            <a:r>
              <a:rPr lang="ru-RU" dirty="0"/>
              <a:t>развивать социальные навыки (дружбы, взаимопомощи, ответственного поведения). </a:t>
            </a:r>
          </a:p>
        </p:txBody>
      </p:sp>
    </p:spTree>
    <p:extLst>
      <p:ext uri="{BB962C8B-B14F-4D97-AF65-F5344CB8AC3E}">
        <p14:creationId xmlns:p14="http://schemas.microsoft.com/office/powerpoint/2010/main" xmlns="" val="2630156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solidFill>
                  <a:srgbClr val="C00000"/>
                </a:solidFill>
              </a:rPr>
              <a:t>НАИБОЛЕЕ ТИПИЧНЫЕ ОШИБКИ РОДИТЕЛЕЙ В СИТУАЦИИ БУЛЛИНГА </a:t>
            </a:r>
          </a:p>
        </p:txBody>
      </p:sp>
      <p:sp>
        <p:nvSpPr>
          <p:cNvPr id="3" name="Объект 2"/>
          <p:cNvSpPr>
            <a:spLocks noGrp="1"/>
          </p:cNvSpPr>
          <p:nvPr>
            <p:ph idx="1"/>
          </p:nvPr>
        </p:nvSpPr>
        <p:spPr>
          <a:xfrm>
            <a:off x="2360023" y="1663337"/>
            <a:ext cx="9570720" cy="4876800"/>
          </a:xfrm>
        </p:spPr>
        <p:txBody>
          <a:bodyPr>
            <a:normAutofit fontScale="55000" lnSpcReduction="20000"/>
          </a:bodyPr>
          <a:lstStyle/>
          <a:p>
            <a:r>
              <a:rPr lang="ru-RU" dirty="0" smtClean="0"/>
              <a:t> </a:t>
            </a:r>
            <a:r>
              <a:rPr lang="ru-RU" dirty="0"/>
              <a:t>Обещать ребенку хранить в секрете, что его травят в школе. Первая и главная задача взрослых — признать проблему и сообщить о ней классному руководителю и директору школы. Ни в коем случае нельзя замалчивать факты </a:t>
            </a:r>
            <a:r>
              <a:rPr lang="ru-RU" dirty="0" err="1"/>
              <a:t>буллинга</a:t>
            </a:r>
            <a:r>
              <a:rPr lang="ru-RU" dirty="0"/>
              <a:t>, только придав проблеме гласность, вы сможете ее разрешить. Индивидуальной работы и разговоров с ребенком тут недостаточно. Однако специалисты, работающие с проблемой </a:t>
            </a:r>
            <a:r>
              <a:rPr lang="ru-RU" dirty="0" err="1"/>
              <a:t>буллинга</a:t>
            </a:r>
            <a:r>
              <a:rPr lang="ru-RU" dirty="0"/>
              <a:t>, должны гарантировать вам как родителям детей-участников </a:t>
            </a:r>
            <a:r>
              <a:rPr lang="ru-RU" dirty="0" err="1"/>
              <a:t>буллинга</a:t>
            </a:r>
            <a:r>
              <a:rPr lang="ru-RU" dirty="0"/>
              <a:t> конфиденциальность в этой ситуации (жертве, агрессору, свидетелям). Это будет способствовать раскрываемости таких случаев в детском коллективе, повышению доверия детей взрослым и не позволит «раздуть» и сформировать новые проблемы. Фокус внимания последующей работы должен быть направлен на создание и поддержание последующей позитивной системы отношений в классе. </a:t>
            </a:r>
          </a:p>
          <a:p>
            <a:r>
              <a:rPr lang="ru-RU" dirty="0" smtClean="0"/>
              <a:t>Не </a:t>
            </a:r>
            <a:r>
              <a:rPr lang="ru-RU" dirty="0"/>
              <a:t>советуйте ребенку отвечать на агрессию агрессией. Очень часто родители рекомендуют ребенку, который подвергается травле, «дать сдачу», «уметь за себя постоять». Родителю важно понимать разницу между единичной школьной дракой и регулярной систематической травлей. Очень ошибочно представление, что «хулиганы трусы» и убегут, если вы будете сражаться с ними. Однако есть две очень веские причины, почему этот традиционный совет неверен и почти наверняка ухудшит ситуацию, если ребенок воспользуется им. </a:t>
            </a:r>
          </a:p>
          <a:p>
            <a:r>
              <a:rPr lang="ru-RU" dirty="0" smtClean="0"/>
              <a:t>По </a:t>
            </a:r>
            <a:r>
              <a:rPr lang="ru-RU" dirty="0"/>
              <a:t>мнению австралийского эксперта Кен </a:t>
            </a:r>
            <a:r>
              <a:rPr lang="ru-RU" dirty="0" err="1"/>
              <a:t>Ригби</a:t>
            </a:r>
            <a:r>
              <a:rPr lang="ru-RU" dirty="0"/>
              <a:t>, многие хулиганы не являются физическими слабыми и не всегда отступают. Следовательно, сопротивление жертвы может в какой-то мере быть восхитительным с точки зрения мужества и отваги, но конечным результатом может быть особенно тяжелое физическое избиение, продолжение и ухудшение ситуации с издевательствами. </a:t>
            </a:r>
          </a:p>
          <a:p>
            <a:r>
              <a:rPr lang="ru-RU" dirty="0" smtClean="0"/>
              <a:t> </a:t>
            </a:r>
            <a:r>
              <a:rPr lang="ru-RU" dirty="0"/>
              <a:t>Напрямую выяснять отношения с одноклассниками, ребенком-</a:t>
            </a:r>
            <a:r>
              <a:rPr lang="ru-RU" dirty="0" err="1"/>
              <a:t>булли</a:t>
            </a:r>
            <a:r>
              <a:rPr lang="ru-RU" dirty="0"/>
              <a:t>, а также его родителями. 28 НАИБОЛЕЕ ТИПИЧНЫЕ ОШИБКИ РОДИТЕЛЕЙ В СИТУАЦИИ БУЛЛИНГА </a:t>
            </a:r>
          </a:p>
          <a:p>
            <a:r>
              <a:rPr lang="ru-RU" dirty="0" smtClean="0"/>
              <a:t>Такими </a:t>
            </a:r>
            <a:r>
              <a:rPr lang="ru-RU" dirty="0"/>
              <a:t>действиями вы можете подвергнуть ребенка большей опасности — дети скорее обвинят вашего ребенка в «</a:t>
            </a:r>
            <a:r>
              <a:rPr lang="ru-RU" dirty="0" err="1"/>
              <a:t>стукачестве</a:t>
            </a:r>
            <a:r>
              <a:rPr lang="ru-RU" dirty="0"/>
              <a:t>», узнав о вашем разговоре с родителями обидчика или самим ребенком, и усилят давление на жертву. К тому же, каждый родитель не всегда сразу признает вину своего ребенка, а наоборот будет защищать его и говорить, что он так поступить не мог. В случае беседы с одноклассниками вы вызовете только негодование родителей и уменьшите шансы позитивного разрешения конфликта, исключив таким образом в их лице союзников. </a:t>
            </a:r>
          </a:p>
          <a:p>
            <a:r>
              <a:rPr lang="ru-RU" dirty="0" smtClean="0"/>
              <a:t>Не </a:t>
            </a:r>
            <a:r>
              <a:rPr lang="ru-RU" dirty="0"/>
              <a:t>стремитесь делать скоропостижные выводы и принимать действия, не разобравшись. Не наклеивайте ярлыки «правых» и «виноватых», основываясь на негативных эмоциях. Не прибегайте в разговоре с ребенком к обвинениям и осуждениям одноклассников-обидчиков. На данном этапе ваша задача заключается в получении объективной картины происходящего для скорейшего выхода из ситуации. </a:t>
            </a:r>
          </a:p>
          <a:p>
            <a:r>
              <a:rPr lang="ru-RU" dirty="0" smtClean="0"/>
              <a:t>Не </a:t>
            </a:r>
            <a:r>
              <a:rPr lang="ru-RU" dirty="0"/>
              <a:t>давайте советов школе, как поступить с одноклассниками-агрессорами — дождитесь и внимательно наблюдайте за действиями администрации и педагогического коллектива школы. </a:t>
            </a:r>
          </a:p>
          <a:p>
            <a:r>
              <a:rPr lang="ru-RU" dirty="0" smtClean="0"/>
              <a:t>Чужие </a:t>
            </a:r>
            <a:r>
              <a:rPr lang="ru-RU" dirty="0"/>
              <a:t>дети не зона вашей ответственности. Выслушайте предложения педагогического коллектива, задайте уточняющие вопросы, примите к сведению действия, которые нужно совершить вам и вашему ребенку и делайте то, что зависит от вас. Постарайтесь довериться классному руководителю и администрации. При выстраивании конструктивного диалога со школой работа над проблемой может вестись комплексно и, следовательно, более эффективно.</a:t>
            </a:r>
          </a:p>
        </p:txBody>
      </p:sp>
    </p:spTree>
    <p:extLst>
      <p:ext uri="{BB962C8B-B14F-4D97-AF65-F5344CB8AC3E}">
        <p14:creationId xmlns:p14="http://schemas.microsoft.com/office/powerpoint/2010/main" xmlns="" val="3513341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solidFill>
                  <a:srgbClr val="C00000"/>
                </a:solidFill>
              </a:rPr>
              <a:t>КАК ПОМОЧЬ РЕБЕНКУ РАЗОБРАТЬСЯ В СВОИХ ЧУВСТВАХ?</a:t>
            </a:r>
          </a:p>
        </p:txBody>
      </p:sp>
      <p:sp>
        <p:nvSpPr>
          <p:cNvPr id="3" name="Объект 2"/>
          <p:cNvSpPr>
            <a:spLocks noGrp="1"/>
          </p:cNvSpPr>
          <p:nvPr>
            <p:ph idx="1"/>
          </p:nvPr>
        </p:nvSpPr>
        <p:spPr>
          <a:xfrm>
            <a:off x="2589211" y="1750423"/>
            <a:ext cx="9123817" cy="4937759"/>
          </a:xfrm>
        </p:spPr>
        <p:txBody>
          <a:bodyPr>
            <a:normAutofit lnSpcReduction="10000"/>
          </a:bodyPr>
          <a:lstStyle/>
          <a:p>
            <a:r>
              <a:rPr lang="ru-RU" dirty="0"/>
              <a:t>1. Выслушайте его внимательно. </a:t>
            </a:r>
            <a:endParaRPr lang="ru-RU" dirty="0" smtClean="0"/>
          </a:p>
          <a:p>
            <a:r>
              <a:rPr lang="ru-RU" dirty="0" smtClean="0"/>
              <a:t>2</a:t>
            </a:r>
            <a:r>
              <a:rPr lang="ru-RU" dirty="0"/>
              <a:t>. Разделите его чувства (с помощью слов «да...», </a:t>
            </a:r>
            <a:r>
              <a:rPr lang="ru-RU" dirty="0" smtClean="0"/>
              <a:t>«</a:t>
            </a:r>
            <a:r>
              <a:rPr lang="ru-RU" dirty="0"/>
              <a:t>понятно</a:t>
            </a:r>
            <a:r>
              <a:rPr lang="ru-RU" dirty="0" smtClean="0"/>
              <a:t>» и пр.). </a:t>
            </a:r>
          </a:p>
          <a:p>
            <a:r>
              <a:rPr lang="ru-RU" dirty="0" smtClean="0"/>
              <a:t>3</a:t>
            </a:r>
            <a:r>
              <a:rPr lang="ru-RU" dirty="0"/>
              <a:t>. Назовите его чувства. </a:t>
            </a:r>
            <a:endParaRPr lang="ru-RU" dirty="0" smtClean="0"/>
          </a:p>
          <a:p>
            <a:r>
              <a:rPr lang="ru-RU" dirty="0" smtClean="0"/>
              <a:t>4</a:t>
            </a:r>
            <a:r>
              <a:rPr lang="ru-RU" dirty="0"/>
              <a:t>. Покажите, что вам понятны желания ребенка, подарите ему </a:t>
            </a:r>
            <a:r>
              <a:rPr lang="ru-RU" dirty="0" smtClean="0"/>
              <a:t>желаемое </a:t>
            </a:r>
            <a:r>
              <a:rPr lang="ru-RU" dirty="0"/>
              <a:t>«в фантазии</a:t>
            </a:r>
            <a:r>
              <a:rPr lang="ru-RU" dirty="0" smtClean="0"/>
              <a:t>»</a:t>
            </a:r>
          </a:p>
          <a:p>
            <a:pPr marL="0" indent="0">
              <a:buNone/>
            </a:pPr>
            <a:r>
              <a:rPr lang="ru-RU" dirty="0" smtClean="0"/>
              <a:t>Когда </a:t>
            </a:r>
            <a:r>
              <a:rPr lang="ru-RU" dirty="0"/>
              <a:t>вы совместно с ребенком постоянно сталкиваетесь с одной и той же проблемой дома, можно попробовать следующим алгоритм действий: </a:t>
            </a:r>
            <a:endParaRPr lang="ru-RU" dirty="0" smtClean="0"/>
          </a:p>
          <a:p>
            <a:pPr marL="0" indent="0">
              <a:buNone/>
            </a:pPr>
            <a:r>
              <a:rPr lang="ru-RU" dirty="0" smtClean="0"/>
              <a:t>Шаг </a:t>
            </a:r>
            <a:r>
              <a:rPr lang="ru-RU" dirty="0"/>
              <a:t>1. Поговорите о чувствах и потребностях ребенка</a:t>
            </a:r>
            <a:r>
              <a:rPr lang="ru-RU" dirty="0" smtClean="0"/>
              <a:t>.</a:t>
            </a:r>
          </a:p>
          <a:p>
            <a:pPr marL="0" indent="0">
              <a:buNone/>
            </a:pPr>
            <a:r>
              <a:rPr lang="ru-RU" dirty="0" smtClean="0"/>
              <a:t>Шаг </a:t>
            </a:r>
            <a:r>
              <a:rPr lang="ru-RU" dirty="0"/>
              <a:t>2. Поговорите о своих чувствах и потребностях. </a:t>
            </a:r>
            <a:endParaRPr lang="ru-RU" dirty="0" smtClean="0"/>
          </a:p>
          <a:p>
            <a:pPr marL="0" indent="0">
              <a:buNone/>
            </a:pPr>
            <a:r>
              <a:rPr lang="ru-RU" dirty="0" smtClean="0"/>
              <a:t>Шаг </a:t>
            </a:r>
            <a:r>
              <a:rPr lang="ru-RU" dirty="0"/>
              <a:t>3. Обсудите это вместе, чтобы найти решение, устраивающее вас обоих. </a:t>
            </a:r>
            <a:endParaRPr lang="ru-RU" dirty="0" smtClean="0"/>
          </a:p>
          <a:p>
            <a:pPr marL="0" indent="0">
              <a:buNone/>
            </a:pPr>
            <a:r>
              <a:rPr lang="ru-RU" dirty="0" smtClean="0"/>
              <a:t>Шаг </a:t>
            </a:r>
            <a:r>
              <a:rPr lang="ru-RU" dirty="0"/>
              <a:t>4. Запишите все свои идеи без разбора. </a:t>
            </a:r>
            <a:endParaRPr lang="ru-RU" dirty="0" smtClean="0"/>
          </a:p>
          <a:p>
            <a:pPr marL="0" indent="0">
              <a:buNone/>
            </a:pPr>
            <a:r>
              <a:rPr lang="ru-RU" dirty="0" smtClean="0"/>
              <a:t>Шаг </a:t>
            </a:r>
            <a:r>
              <a:rPr lang="ru-RU" dirty="0"/>
              <a:t>5. Решите, какие варианты вам нравятся, какие — нет и какие вы хотите воплотить в жизнь.</a:t>
            </a:r>
          </a:p>
        </p:txBody>
      </p:sp>
    </p:spTree>
    <p:extLst>
      <p:ext uri="{BB962C8B-B14F-4D97-AF65-F5344CB8AC3E}">
        <p14:creationId xmlns:p14="http://schemas.microsoft.com/office/powerpoint/2010/main" xmlns="" val="3584015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638633"/>
          </a:xfrm>
        </p:spPr>
        <p:txBody>
          <a:bodyPr>
            <a:normAutofit/>
          </a:bodyPr>
          <a:lstStyle/>
          <a:p>
            <a:r>
              <a:rPr lang="ru-RU" sz="2400" dirty="0">
                <a:solidFill>
                  <a:srgbClr val="C00000"/>
                </a:solidFill>
              </a:rPr>
              <a:t>КАК РАЗГОВАРИВАТЬ С РЕБЕНКОМ НА «ТРУДНЫЕ ТЕМЫ»</a:t>
            </a:r>
          </a:p>
        </p:txBody>
      </p:sp>
      <p:sp>
        <p:nvSpPr>
          <p:cNvPr id="3" name="Объект 2"/>
          <p:cNvSpPr>
            <a:spLocks noGrp="1"/>
          </p:cNvSpPr>
          <p:nvPr>
            <p:ph idx="1"/>
          </p:nvPr>
        </p:nvSpPr>
        <p:spPr>
          <a:xfrm>
            <a:off x="2589212" y="1079863"/>
            <a:ext cx="8915400" cy="5634446"/>
          </a:xfrm>
        </p:spPr>
        <p:txBody>
          <a:bodyPr>
            <a:normAutofit fontScale="85000" lnSpcReduction="20000"/>
          </a:bodyPr>
          <a:lstStyle/>
          <a:p>
            <a:r>
              <a:rPr lang="ru-RU" dirty="0" smtClean="0"/>
              <a:t>ВЫСТУПИТЕ </a:t>
            </a:r>
            <a:r>
              <a:rPr lang="ru-RU" dirty="0"/>
              <a:t>ИНИЦИАТОРОМ РАЗГОВОРА Когда вы понимаете, что ребенку необходима помощь, чтобы пора разбираться в данной теме, но вам кажется, что он ее избегает, сами инициируйте разговор. Может быть, происходит что-то плохое или ваш ребенок просто стыдится? </a:t>
            </a:r>
          </a:p>
          <a:p>
            <a:r>
              <a:rPr lang="ru-RU" dirty="0" smtClean="0"/>
              <a:t>СОЗДАЙТЕ </a:t>
            </a:r>
            <a:r>
              <a:rPr lang="ru-RU" dirty="0"/>
              <a:t>БЛАГОПРИЯТНУЮ АТМОСФЕРУ И ДОБРОЕ ОКРУЖЕНИЕ Ваш разговор с ребенком лучше провести в домашней, непринужденной обстановке. Ребенок должен почувствовать себя защищенным и расслабленным. </a:t>
            </a:r>
          </a:p>
          <a:p>
            <a:r>
              <a:rPr lang="ru-RU" dirty="0" smtClean="0"/>
              <a:t>ОБРАЩАЙТЕСЬ </a:t>
            </a:r>
            <a:r>
              <a:rPr lang="ru-RU" dirty="0"/>
              <a:t>К СОБСТВЕННОМУ ОПЫТУ ДЛЯ ИЛЛЮСТРАЦИИ СИТУАЦИИ Вспомните похожие истории из вашей жизни, когда говорите с ребенком о чем-то важном. Говорите о своих чувствах и переживаниях, которые вы испытывали в подобных прожитых событиях, делитесь с ребенком, как это было в вашем случае. Благодаря этому приему разговор покажется ему ближе и меньше отвлеченным от </a:t>
            </a:r>
            <a:r>
              <a:rPr lang="ru-RU" dirty="0" smtClean="0"/>
              <a:t>реальности.</a:t>
            </a:r>
          </a:p>
          <a:p>
            <a:r>
              <a:rPr lang="ru-RU" dirty="0" smtClean="0"/>
              <a:t>ВЫСТРАИВАЙТЕ </a:t>
            </a:r>
            <a:r>
              <a:rPr lang="ru-RU" dirty="0"/>
              <a:t>ДИАЛОГ И ИЗБЕГАЙТЕ МОНОЛОГА Важно научить ребенка задавать вопросы и делать собственные выводы, а не растить из него пассивного слушателя. Если вы будете позволять ребенку высказывать собственное мнение, то шансы сформировать у вашего ребенка уверенность в себе и умение принимать решения и самостоятельно искать выход из ситуации значительно возрастают. Для этого прислушивайтесь к нему, смотрите ему в глаза — он должен понимать, что вы заинтересованы услышать его точку зрения. </a:t>
            </a:r>
          </a:p>
          <a:p>
            <a:r>
              <a:rPr lang="ru-RU" dirty="0" smtClean="0"/>
              <a:t>ИСПОЛЬЗУЙТЕ </a:t>
            </a:r>
            <a:r>
              <a:rPr lang="ru-RU" dirty="0"/>
              <a:t>В РАЗГОВОРЕ С РЕБЕНКОМ ПОНЯТНУЮ ДЛЯ НЕГО ЛЕКСИКУ Употребляйте простые слова, которые ребенку уже знакомы. Ваши слова должны быть доступными и точными. </a:t>
            </a:r>
          </a:p>
          <a:p>
            <a:r>
              <a:rPr lang="ru-RU" dirty="0" smtClean="0"/>
              <a:t>БУДЬТЕ </a:t>
            </a:r>
            <a:r>
              <a:rPr lang="ru-RU" dirty="0"/>
              <a:t>ЧЕСТНЫ С СОБОЙ И С ДЕТЬМИ Вы не должны искусственно идеализировать ситуацию, но в то же время не прибегать к методам драматизации и гиперболизации ситуации. Будьте конкретны и откровенны. Помните, что дети чутки к восприятию информации, чувствуют ложь в поведении и словах взрослых.</a:t>
            </a:r>
          </a:p>
        </p:txBody>
      </p:sp>
    </p:spTree>
    <p:extLst>
      <p:ext uri="{BB962C8B-B14F-4D97-AF65-F5344CB8AC3E}">
        <p14:creationId xmlns:p14="http://schemas.microsoft.com/office/powerpoint/2010/main" xmlns="" val="2097504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solidFill>
                  <a:srgbClr val="C00000"/>
                </a:solidFill>
              </a:rPr>
              <a:t>КАК РОДИТЕЛИ МОГУТ ПОМОЧЬ СВОИМ ДЕТЯМ ПРОТИВОСТОЯТЬ КИБЕРБУЛЛИНГУ?</a:t>
            </a:r>
          </a:p>
        </p:txBody>
      </p:sp>
      <p:sp>
        <p:nvSpPr>
          <p:cNvPr id="3" name="Объект 2"/>
          <p:cNvSpPr>
            <a:spLocks noGrp="1"/>
          </p:cNvSpPr>
          <p:nvPr>
            <p:ph idx="1"/>
          </p:nvPr>
        </p:nvSpPr>
        <p:spPr>
          <a:xfrm>
            <a:off x="2592925" y="1702526"/>
            <a:ext cx="9297988" cy="5155474"/>
          </a:xfrm>
        </p:spPr>
        <p:txBody>
          <a:bodyPr>
            <a:noAutofit/>
          </a:bodyPr>
          <a:lstStyle/>
          <a:p>
            <a:pPr>
              <a:spcBef>
                <a:spcPts val="0"/>
              </a:spcBef>
            </a:pPr>
            <a:r>
              <a:rPr lang="ru-RU" sz="1100" dirty="0" smtClean="0"/>
              <a:t>Быть </a:t>
            </a:r>
            <a:r>
              <a:rPr lang="ru-RU" sz="1100" dirty="0"/>
              <a:t>в курсе того, какую активность проявляет ребенок онлайн, какие сайты посещает. Поставить ребенка в известность о том, что как человек, который отвечает за его безопасность, вы можете интересоваться тем, что он делает в Интернете, если у вас буду веские причины для беспокойства. </a:t>
            </a:r>
          </a:p>
          <a:p>
            <a:pPr>
              <a:spcBef>
                <a:spcPts val="0"/>
              </a:spcBef>
            </a:pPr>
            <a:r>
              <a:rPr lang="ru-RU" sz="1100" dirty="0" smtClean="0"/>
              <a:t>«Родительский </a:t>
            </a:r>
            <a:r>
              <a:rPr lang="ru-RU" sz="1100" dirty="0"/>
              <a:t>контроль» поставить можно, но это не панацея, не стоит на него полностью </a:t>
            </a:r>
            <a:r>
              <a:rPr lang="ru-RU" sz="1100" dirty="0" smtClean="0"/>
              <a:t>полагаться.</a:t>
            </a:r>
          </a:p>
          <a:p>
            <a:pPr>
              <a:spcBef>
                <a:spcPts val="0"/>
              </a:spcBef>
            </a:pPr>
            <a:r>
              <a:rPr lang="ru-RU" sz="1100" dirty="0" smtClean="0"/>
              <a:t>Если </a:t>
            </a:r>
            <a:r>
              <a:rPr lang="ru-RU" sz="1100" dirty="0"/>
              <a:t>вам удастся проявить искренний интерес к самым любимым сайтам ребенка и узнать о них побольше (и от ребенка, и покопавшись в них самим), это будет хорошим фактором повышения </a:t>
            </a:r>
            <a:r>
              <a:rPr lang="ru-RU" sz="1100" dirty="0" err="1"/>
              <a:t>кибербезопасности</a:t>
            </a:r>
            <a:r>
              <a:rPr lang="ru-RU" sz="1100" dirty="0"/>
              <a:t> ребенка. </a:t>
            </a:r>
          </a:p>
          <a:p>
            <a:pPr>
              <a:spcBef>
                <a:spcPts val="0"/>
              </a:spcBef>
            </a:pPr>
            <a:r>
              <a:rPr lang="ru-RU" sz="1100" dirty="0" smtClean="0"/>
              <a:t>Хорошо</a:t>
            </a:r>
            <a:r>
              <a:rPr lang="ru-RU" sz="1100" dirty="0"/>
              <a:t>, если ребенок согласится «дружить» с вами в </a:t>
            </a:r>
            <a:r>
              <a:rPr lang="ru-RU" sz="1100" dirty="0" err="1"/>
              <a:t>соцсетях</a:t>
            </a:r>
            <a:r>
              <a:rPr lang="ru-RU" sz="1100" dirty="0"/>
              <a:t>. Если дружить с вами отказывается — это его право, но, может быть, он согласится дружить при этом с каким-то другим взрослым, с которым у вас есть контакт (например, с вашим старшим сыном или дочерью, хорошим другом семьи т .д.). </a:t>
            </a:r>
          </a:p>
          <a:p>
            <a:pPr>
              <a:spcBef>
                <a:spcPts val="0"/>
              </a:spcBef>
            </a:pPr>
            <a:r>
              <a:rPr lang="ru-RU" sz="1100" dirty="0" smtClean="0"/>
              <a:t>Спросить </a:t>
            </a:r>
            <a:r>
              <a:rPr lang="ru-RU" sz="1100" dirty="0"/>
              <a:t>у ребенка пароли от его аккаунтов и пообещать, что воспользуетесь ими только в случае крайней необходимости. И обязательно сдержать слово. Попытки «шпионить» за детьми приводят зачастую к быстрому </a:t>
            </a:r>
            <a:r>
              <a:rPr lang="ru-RU" sz="1100" dirty="0" smtClean="0"/>
              <a:t>разоблачению </a:t>
            </a:r>
            <a:r>
              <a:rPr lang="ru-RU" sz="1100" dirty="0"/>
              <a:t>родителей и полному исчезновению доверия со стороны ребенка. После этого у родителя остается очень мало шансов узнать о происходящем, если ребенок действительно окажется в опасной ситуации. </a:t>
            </a:r>
          </a:p>
          <a:p>
            <a:pPr>
              <a:spcBef>
                <a:spcPts val="0"/>
              </a:spcBef>
            </a:pPr>
            <a:r>
              <a:rPr lang="ru-RU" sz="1100" dirty="0" smtClean="0"/>
              <a:t>Договориться </a:t>
            </a:r>
            <a:r>
              <a:rPr lang="ru-RU" sz="1100" dirty="0"/>
              <a:t>с ребенком о том, что он сразу же расскажет вам, если окажется в ситуации </a:t>
            </a:r>
            <a:r>
              <a:rPr lang="ru-RU" sz="1100" dirty="0" err="1"/>
              <a:t>кибербуллинга</a:t>
            </a:r>
            <a:r>
              <a:rPr lang="ru-RU" sz="1100" dirty="0"/>
              <a:t>, заверить его в том, что при этом вы не отберете у него телефон или компьютер. И сдержать слово. Обучить некоторым правилам безопасности в </a:t>
            </a:r>
            <a:r>
              <a:rPr lang="ru-RU" sz="1100" dirty="0" smtClean="0"/>
              <a:t>сети</a:t>
            </a:r>
          </a:p>
          <a:p>
            <a:pPr>
              <a:spcBef>
                <a:spcPts val="0"/>
              </a:spcBef>
            </a:pPr>
            <a:r>
              <a:rPr lang="ru-RU" sz="1100" dirty="0" smtClean="0"/>
              <a:t>Научить </a:t>
            </a:r>
            <a:r>
              <a:rPr lang="ru-RU" sz="1100" dirty="0"/>
              <a:t>детей хорошенько думать о том, что они </a:t>
            </a:r>
            <a:r>
              <a:rPr lang="ru-RU" sz="1100" dirty="0" err="1"/>
              <a:t>постят</a:t>
            </a:r>
            <a:r>
              <a:rPr lang="ru-RU" sz="1100" dirty="0"/>
              <a:t> в сети. Научить никогда не делиться чем-то, что потом может их поставить в неловкое положение: единожды будучи помещенной в сеть, информация перестает им принадлежать, это очень важно усвоить. </a:t>
            </a:r>
          </a:p>
          <a:p>
            <a:pPr>
              <a:spcBef>
                <a:spcPts val="0"/>
              </a:spcBef>
            </a:pPr>
            <a:r>
              <a:rPr lang="ru-RU" sz="1100" dirty="0" smtClean="0"/>
              <a:t>Предложить </a:t>
            </a:r>
            <a:r>
              <a:rPr lang="ru-RU" sz="1100" dirty="0"/>
              <a:t>им задуматься над тем, кому они могут доверить доступ к их личной информации: будет ли их страница открыта для всех или только для друзей, или друзей </a:t>
            </a:r>
            <a:r>
              <a:rPr lang="ru-RU" sz="1100" dirty="0" err="1"/>
              <a:t>друзей</a:t>
            </a:r>
            <a:r>
              <a:rPr lang="ru-RU" sz="1100" dirty="0"/>
              <a:t> и т.д. </a:t>
            </a:r>
          </a:p>
          <a:p>
            <a:pPr>
              <a:spcBef>
                <a:spcPts val="0"/>
              </a:spcBef>
            </a:pPr>
            <a:r>
              <a:rPr lang="ru-RU" sz="1100" dirty="0" smtClean="0"/>
              <a:t>Научить </a:t>
            </a:r>
            <a:r>
              <a:rPr lang="ru-RU" sz="1100" dirty="0"/>
              <a:t>их ни с кем (кроме родителя, но там см. условия выше) не делиться своими паролями. Если </a:t>
            </a:r>
            <a:r>
              <a:rPr lang="ru-RU" sz="1100" dirty="0" err="1"/>
              <a:t>кибербуллинг</a:t>
            </a:r>
            <a:r>
              <a:rPr lang="ru-RU" sz="1100" dirty="0"/>
              <a:t> уже имеет </a:t>
            </a:r>
            <a:r>
              <a:rPr lang="ru-RU" sz="1100" dirty="0" smtClean="0"/>
              <a:t>место</a:t>
            </a:r>
          </a:p>
          <a:p>
            <a:pPr>
              <a:spcBef>
                <a:spcPts val="0"/>
              </a:spcBef>
            </a:pPr>
            <a:r>
              <a:rPr lang="ru-RU" sz="1100" dirty="0" smtClean="0"/>
              <a:t>Не </a:t>
            </a:r>
            <a:r>
              <a:rPr lang="ru-RU" sz="1100" dirty="0"/>
              <a:t>отвечать на оскорбительные сообщения и не пересылать их. </a:t>
            </a:r>
          </a:p>
          <a:p>
            <a:pPr>
              <a:spcBef>
                <a:spcPts val="0"/>
              </a:spcBef>
            </a:pPr>
            <a:r>
              <a:rPr lang="ru-RU" sz="1100" dirty="0" smtClean="0"/>
              <a:t>Сделать </a:t>
            </a:r>
            <a:r>
              <a:rPr lang="ru-RU" sz="1100" dirty="0"/>
              <a:t>скриншоты, оставить доказательства того, что нападение имело место. </a:t>
            </a:r>
          </a:p>
          <a:p>
            <a:pPr>
              <a:spcBef>
                <a:spcPts val="0"/>
              </a:spcBef>
            </a:pPr>
            <a:r>
              <a:rPr lang="ru-RU" sz="1100" dirty="0" smtClean="0"/>
              <a:t>Заблокировать </a:t>
            </a:r>
            <a:r>
              <a:rPr lang="ru-RU" sz="1100" dirty="0"/>
              <a:t>того пользователя, от которого исходят оскорбительные сообщения. </a:t>
            </a:r>
          </a:p>
          <a:p>
            <a:pPr>
              <a:spcBef>
                <a:spcPts val="0"/>
              </a:spcBef>
            </a:pPr>
            <a:r>
              <a:rPr lang="ru-RU" sz="1100" dirty="0" smtClean="0"/>
              <a:t>Сообщить </a:t>
            </a:r>
            <a:r>
              <a:rPr lang="ru-RU" sz="1100" dirty="0"/>
              <a:t>провайдеру или руководству </a:t>
            </a:r>
            <a:r>
              <a:rPr lang="ru-RU" sz="1100" dirty="0" err="1"/>
              <a:t>соцсети</a:t>
            </a:r>
            <a:r>
              <a:rPr lang="ru-RU" sz="1100" dirty="0"/>
              <a:t> или сайта о том, что правила их сервиса нарушаются (в случае с </a:t>
            </a:r>
            <a:r>
              <a:rPr lang="ru-RU" sz="1100" dirty="0" err="1"/>
              <a:t>кибербуллингом</a:t>
            </a:r>
            <a:r>
              <a:rPr lang="ru-RU" sz="1100" dirty="0"/>
              <a:t> это почти всегда так). </a:t>
            </a:r>
          </a:p>
        </p:txBody>
      </p:sp>
    </p:spTree>
    <p:extLst>
      <p:ext uri="{BB962C8B-B14F-4D97-AF65-F5344CB8AC3E}">
        <p14:creationId xmlns:p14="http://schemas.microsoft.com/office/powerpoint/2010/main" xmlns="" val="3315769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solidFill>
                  <a:srgbClr val="C00000"/>
                </a:solidFill>
              </a:rPr>
              <a:t>ЧТО ДЕЛАТЬ, ЕСЛИ ВЫ УЗНАЛИ, ЧТО ВАШ РЕБЕНОК ПОДВЕРГАЕТСЯ ТРАВЛЕ? </a:t>
            </a:r>
          </a:p>
        </p:txBody>
      </p:sp>
      <p:sp>
        <p:nvSpPr>
          <p:cNvPr id="3" name="Объект 2"/>
          <p:cNvSpPr>
            <a:spLocks noGrp="1"/>
          </p:cNvSpPr>
          <p:nvPr>
            <p:ph idx="1"/>
          </p:nvPr>
        </p:nvSpPr>
        <p:spPr>
          <a:xfrm>
            <a:off x="2592925" y="1841863"/>
            <a:ext cx="9263154" cy="5016137"/>
          </a:xfrm>
        </p:spPr>
        <p:txBody>
          <a:bodyPr>
            <a:normAutofit fontScale="55000" lnSpcReduction="20000"/>
          </a:bodyPr>
          <a:lstStyle/>
          <a:p>
            <a:r>
              <a:rPr lang="ru-RU" dirty="0" smtClean="0"/>
              <a:t>НЕ </a:t>
            </a:r>
            <a:r>
              <a:rPr lang="ru-RU" dirty="0"/>
              <a:t>ЗАБЫВАЙТЕ, ЧТО НИЧТО НЕ ОПРАВДЫВАЕТ ИЗДЕВАТЕЛЬСТВА! Поведение, характер, национальность, форма тела, цвет волос, материальное положение, навыки и знания (или их отсутствие), одежда или привычки человека не оправдывают нападок на него. </a:t>
            </a:r>
          </a:p>
          <a:p>
            <a:r>
              <a:rPr lang="ru-RU" dirty="0" smtClean="0"/>
              <a:t>РЕБЕНОК</a:t>
            </a:r>
            <a:r>
              <a:rPr lang="ru-RU" dirty="0"/>
              <a:t>, СТАВШИЙ ЖЕРТВОЙ ИЗДЕВАТЕЛЬСТВ, МОЖЕТ БЫТЬ НЕ ГОТОВ ОБСУЖДАТЬ ЭТО Любое обсуждение заставит ребенка вновь пережить негативные эмоции, а это значит, что вы должны быть очень деликатны, когда разговариваете с ним. </a:t>
            </a:r>
          </a:p>
          <a:p>
            <a:r>
              <a:rPr lang="ru-RU" dirty="0" smtClean="0"/>
              <a:t>НЕ </a:t>
            </a:r>
            <a:r>
              <a:rPr lang="ru-RU" dirty="0"/>
              <a:t>ПЫТАЙТЕСЬ СДЕЛАТЬ СОБЫТИЯ МЕНЕЕ ЗНАЧИМЫМИ ИЛИ ИСПОЛЬЗОВАТЬ ИРОНИЮ; НЕ ПРЕДЛАГАЙТЕ БЫСТРЫЕ РЕШЕНИЯ И НЕ ОБВИНЯЙТЕ НИКОГО Избегайте говорить такие вещи, как: «Это ничего, ты будешь в порядке, ничего страшного!», «Ты больше не ребенок, ты должен с этим справиться!», «Просто держись подальше от хулиганов!» или «Не </a:t>
            </a:r>
            <a:r>
              <a:rPr lang="ru-RU" dirty="0" smtClean="0"/>
              <a:t>будь таким плаксой!» Другие дети очень важны для вашего ребенка, и ему важно чувствовать их одобрение. </a:t>
            </a:r>
            <a:endParaRPr lang="ru-RU" dirty="0"/>
          </a:p>
          <a:p>
            <a:r>
              <a:rPr lang="ru-RU" dirty="0" smtClean="0"/>
              <a:t>ТОЛЬКО </a:t>
            </a:r>
            <a:r>
              <a:rPr lang="ru-RU" dirty="0"/>
              <a:t>САМ РЕБЕНОК МОЖЕТ ОЦЕНИТЬ, ЧУВСТВУЕТ ЛИ ОН СЕБЯ ХОРОШО И БЕЗОПАСНО ИЛИ ЧУВСТВУЕТ УГРОЗУ ОТ ЧЬЕГО-ТО ПОВЕДЕНИЯ То, что кажется незначительным для родителя, может восприниматься ребенком как что-то страшное. </a:t>
            </a:r>
          </a:p>
          <a:p>
            <a:r>
              <a:rPr lang="ru-RU" dirty="0" smtClean="0"/>
              <a:t>НЕ </a:t>
            </a:r>
            <a:r>
              <a:rPr lang="ru-RU" dirty="0"/>
              <a:t>ТОЛЬКО ШКОЛА И УЧИТЕЛЯ НЕСУТ ОТВЕТСТВЕННОСТЬ ЗА СЛУЧАИ ИЗДЕВАТЕЛЬСТВ Хотя родителям может показаться, что учителя могут и должны контролировать все, что происходит в школе, на практике это невозможно. Всегда есть моменты в течение дня, когда сотрудники школы не находятся там, где происходит травля, и не могут засвидетельствовать случай </a:t>
            </a:r>
            <a:r>
              <a:rPr lang="ru-RU" dirty="0" err="1"/>
              <a:t>буллинга</a:t>
            </a:r>
            <a:r>
              <a:rPr lang="ru-RU" dirty="0"/>
              <a:t>. </a:t>
            </a:r>
          </a:p>
          <a:p>
            <a:r>
              <a:rPr lang="ru-RU" dirty="0" smtClean="0"/>
              <a:t>ПОЙМИТЕ </a:t>
            </a:r>
            <a:r>
              <a:rPr lang="ru-RU" dirty="0"/>
              <a:t>СТРАХ ВАШЕГО РЕБЕНКА ПЕРЕД ИЗДЕВАТЕЛЬСТВАМИ Дети могут ощущать, причем вполне обоснованно, неспособность своих родителей или учителей немедленно и навсегда решить проблему, поскольку ни родители, ни учителя не сопровождают ребенка постоянно. Существует также угроза того, что, открыто говоря о проблеме, они могут быть осуждены своими сверстниками. </a:t>
            </a:r>
          </a:p>
          <a:p>
            <a:r>
              <a:rPr lang="ru-RU" dirty="0" smtClean="0"/>
              <a:t>КАЖДЫЙ </a:t>
            </a:r>
            <a:r>
              <a:rPr lang="ru-RU" dirty="0"/>
              <a:t>ЧЕЛОВЕК ИМЕЕТ ПРАВО И ОБЯЗАН НЕМЕДЛЕННО ПРЕКРАТИТЬ ТРАВЛЮ Любой ребенок может столкнуться с конфликтом, но </a:t>
            </a:r>
            <a:r>
              <a:rPr lang="ru-RU" dirty="0" err="1"/>
              <a:t>буллинг</a:t>
            </a:r>
            <a:r>
              <a:rPr lang="ru-RU" dirty="0"/>
              <a:t> как систематическое причинение вреда другим абсолютно неприемлем. </a:t>
            </a:r>
          </a:p>
          <a:p>
            <a:r>
              <a:rPr lang="ru-RU" dirty="0" smtClean="0"/>
              <a:t>РАССМОТРИТЕ </a:t>
            </a:r>
            <a:r>
              <a:rPr lang="ru-RU" dirty="0"/>
              <a:t>ВОЗМОЖНОСТЬ ТОГО, ЧТО ВАШ РЕБЕНОК НЕ СКАЗАЛ УЧИТЕЛЮ О ТОМ, ЧТО ЕГО ТРАВЯТ, ЧТО ОН НЕ МОЖЕТ РАССКАЗАТЬ ВАМ ВСЕ ИЛИ ЧТО ОН МОЖЕТ ИСКАЗИТЬ НЕКОТОРЫЕ ДЕТАЛИ Дети могут чувствовать, что они виноваты в некоторых ситуациях, что они бесполезны или что сокрытие правды спасет их от осуждения другими детьми или родителями. </a:t>
            </a:r>
          </a:p>
          <a:p>
            <a:r>
              <a:rPr lang="ru-RU" dirty="0" smtClean="0"/>
              <a:t>КАК </a:t>
            </a:r>
            <a:r>
              <a:rPr lang="ru-RU" dirty="0"/>
              <a:t>РОДИТЕЛЬ, ВЫ НЕ МОЖЕТЕ ТРЕБОВАТЬ, ЧТОБЫ ВАШ РЕБЕНОК БЫЛ ПОПУЛЯРЕН В СВОЕМ КЛАССЕ, НО ВЫ ИМЕЕТЕ ПРАВО ПРЕДПОЛАГАТЬ, ЧТО, КОГДА ВАШ РЕБЕНОК ОТНОСИТСЯ К ДРУГИМ С УВАЖЕНИЕМ, К НЕМУ ОТНОСЯТСЯ С УВАЖЕНИЕМ В ОТВЕТ Вы также имеете право требовать, чтобы школьный персонал сотрудничал с родителями для обеспечения безопасности, и вы можете попросить их проконтролировать, чтобы дети относились ко всем уважительно. </a:t>
            </a:r>
          </a:p>
        </p:txBody>
      </p:sp>
    </p:spTree>
    <p:extLst>
      <p:ext uri="{BB962C8B-B14F-4D97-AF65-F5344CB8AC3E}">
        <p14:creationId xmlns:p14="http://schemas.microsoft.com/office/powerpoint/2010/main" xmlns="" val="2117058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76298" y="557348"/>
            <a:ext cx="8915400" cy="5710925"/>
          </a:xfrm>
        </p:spPr>
        <p:txBody>
          <a:bodyPr>
            <a:normAutofit fontScale="92500" lnSpcReduction="20000"/>
          </a:bodyPr>
          <a:lstStyle/>
          <a:p>
            <a:r>
              <a:rPr lang="ru-RU" dirty="0"/>
              <a:t>На сегодняшний день ТРАВЛЯ («БУЛЛИНГ») — одна из наиболее актуальных и распространенных проблем в школах и в детских коллективах, которая порождает многочисленные деструктивные явления и последствия: увеличивает риск суицида среди подростков, приводит к распространению и усилению агрессии и насилия в группе и в школе, снижению успеваемости, эмоциональным проблемам — повышению риска тревожного и депрессивного расстройств. </a:t>
            </a:r>
            <a:endParaRPr lang="ru-RU" dirty="0" smtClean="0"/>
          </a:p>
          <a:p>
            <a:r>
              <a:rPr lang="ru-RU" dirty="0" smtClean="0"/>
              <a:t>ТРАВЛЯ/БУЛЛИНГ </a:t>
            </a:r>
            <a:r>
              <a:rPr lang="ru-RU" dirty="0"/>
              <a:t>(ОТ АНГЛ. BULLYING) — это особый вид насилия, проявляющийся в виде агрессивного преследования одного из членов коллектива со стороны остальных членов коллектива (или его части), отличающийся систематичностью и регулярностью. </a:t>
            </a:r>
            <a:endParaRPr lang="ru-RU" dirty="0" smtClean="0"/>
          </a:p>
          <a:p>
            <a:r>
              <a:rPr lang="ru-RU" dirty="0"/>
              <a:t>Во многом развитию </a:t>
            </a:r>
            <a:r>
              <a:rPr lang="ru-RU" dirty="0" err="1"/>
              <a:t>буллинга</a:t>
            </a:r>
            <a:r>
              <a:rPr lang="ru-RU" dirty="0"/>
              <a:t> в школьных коллективах способствует и семейное воспитание, и то, какой климат сложился в образовательном учреждении. В силу незнания специфики явлений иногда взрослые или сами учащиеся могут непреднамеренно провоцировать травлю </a:t>
            </a:r>
            <a:r>
              <a:rPr lang="ru-RU" dirty="0" smtClean="0"/>
              <a:t>БУЛЛИНГ </a:t>
            </a:r>
            <a:r>
              <a:rPr lang="ru-RU" dirty="0"/>
              <a:t>в школе является широко распространенным феноменом и встречается порой и со стороны школьников по отношению к учителям, а порой даже — и наоборот. Важной особенностью </a:t>
            </a:r>
            <a:r>
              <a:rPr lang="ru-RU" dirty="0" err="1"/>
              <a:t>буллинга</a:t>
            </a:r>
            <a:r>
              <a:rPr lang="ru-RU" dirty="0"/>
              <a:t> является вовлеченность всех участников коллектива. Даже если они не активные его участники (агрессор, жертва), они выступают в качестве наблюдателей и не в меньшей степени несут ответственность за происходящее. </a:t>
            </a:r>
            <a:r>
              <a:rPr lang="ru-RU" dirty="0" err="1"/>
              <a:t>Буллинг</a:t>
            </a:r>
            <a:r>
              <a:rPr lang="ru-RU" dirty="0"/>
              <a:t> затрагивает различные сферы человеческой, и в частности, школьной жизни: чувство безопасности у школьников и учителей, физическое и психологическое здоровье, качество и эффективность деятельности, культуру школьной жизни. * </a:t>
            </a:r>
          </a:p>
        </p:txBody>
      </p:sp>
    </p:spTree>
    <p:extLst>
      <p:ext uri="{BB962C8B-B14F-4D97-AF65-F5344CB8AC3E}">
        <p14:creationId xmlns:p14="http://schemas.microsoft.com/office/powerpoint/2010/main" xmlns="" val="1234926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01486" y="252549"/>
            <a:ext cx="10929257" cy="6409508"/>
          </a:xfrm>
        </p:spPr>
        <p:txBody>
          <a:bodyPr numCol="2">
            <a:normAutofit fontScale="92500" lnSpcReduction="10000"/>
          </a:bodyPr>
          <a:lstStyle/>
          <a:p>
            <a:pPr algn="ctr"/>
            <a:r>
              <a:rPr lang="ru-RU" b="1" dirty="0"/>
              <a:t>ФАКТОРЫ, ПОВЫШАЮЩИЕ РИСК РАСПРОСТРАНЕНИЯ ТРАВЛИ В ШКОЛЬНОЙ СРЕДЕ </a:t>
            </a:r>
            <a:endParaRPr lang="ru-RU" b="1" dirty="0" smtClean="0"/>
          </a:p>
          <a:p>
            <a:pPr>
              <a:lnSpc>
                <a:spcPct val="120000"/>
              </a:lnSpc>
              <a:spcBef>
                <a:spcPts val="0"/>
              </a:spcBef>
            </a:pPr>
            <a:r>
              <a:rPr lang="ru-RU" b="1" u="sng" dirty="0" smtClean="0"/>
              <a:t>Со </a:t>
            </a:r>
            <a:r>
              <a:rPr lang="ru-RU" b="1" u="sng" dirty="0"/>
              <a:t>стороны детей </a:t>
            </a:r>
            <a:r>
              <a:rPr lang="ru-RU" dirty="0"/>
              <a:t>:</a:t>
            </a:r>
            <a:endParaRPr lang="ru-RU" dirty="0" smtClean="0"/>
          </a:p>
          <a:p>
            <a:pPr marL="0" indent="0">
              <a:lnSpc>
                <a:spcPct val="120000"/>
              </a:lnSpc>
              <a:spcBef>
                <a:spcPts val="0"/>
              </a:spcBef>
              <a:buNone/>
            </a:pPr>
            <a:r>
              <a:rPr lang="ru-RU" dirty="0" smtClean="0"/>
              <a:t>- </a:t>
            </a:r>
            <a:r>
              <a:rPr lang="ru-RU" sz="1400" dirty="0" smtClean="0"/>
              <a:t>заниженная </a:t>
            </a:r>
            <a:r>
              <a:rPr lang="ru-RU" sz="1400" dirty="0"/>
              <a:t>самооценка и притупленное чувство самосохранения у ребенка </a:t>
            </a:r>
            <a:endParaRPr lang="ru-RU" sz="1400" dirty="0" smtClean="0"/>
          </a:p>
          <a:p>
            <a:pPr marL="0" indent="0">
              <a:lnSpc>
                <a:spcPct val="120000"/>
              </a:lnSpc>
              <a:spcBef>
                <a:spcPts val="0"/>
              </a:spcBef>
              <a:buNone/>
            </a:pPr>
            <a:r>
              <a:rPr lang="ru-RU" sz="1400" dirty="0" smtClean="0"/>
              <a:t>- личностные </a:t>
            </a:r>
            <a:r>
              <a:rPr lang="ru-RU" sz="1400" dirty="0"/>
              <a:t>характеристики учащегося (агрессивность, высокая импульсивность; сложности контроля собственных эмоций и т.д.) </a:t>
            </a:r>
          </a:p>
          <a:p>
            <a:pPr marL="0" indent="0">
              <a:lnSpc>
                <a:spcPct val="120000"/>
              </a:lnSpc>
              <a:spcBef>
                <a:spcPts val="0"/>
              </a:spcBef>
              <a:buNone/>
            </a:pPr>
            <a:r>
              <a:rPr lang="ru-RU" sz="1400" dirty="0" smtClean="0"/>
              <a:t>- неумение </a:t>
            </a:r>
            <a:r>
              <a:rPr lang="ru-RU" sz="1400" dirty="0"/>
              <a:t>выстраивать контакты с другими детьми, основанные на дружбе и сотрудничестве (бывает, что при помощи постоянного проявления силы некоторые дети пытаются дружить с </a:t>
            </a:r>
            <a:r>
              <a:rPr lang="ru-RU" sz="1400" dirty="0" smtClean="0"/>
              <a:t>другими),</a:t>
            </a:r>
          </a:p>
          <a:p>
            <a:pPr marL="0" indent="0">
              <a:lnSpc>
                <a:spcPct val="120000"/>
              </a:lnSpc>
              <a:spcBef>
                <a:spcPts val="0"/>
              </a:spcBef>
              <a:buNone/>
            </a:pPr>
            <a:r>
              <a:rPr lang="ru-RU" sz="1400" dirty="0" smtClean="0"/>
              <a:t>- желание </a:t>
            </a:r>
            <a:r>
              <a:rPr lang="ru-RU" sz="1400" dirty="0"/>
              <a:t>доминировать над другими, добиться определенного статуса в группе и его </a:t>
            </a:r>
            <a:r>
              <a:rPr lang="ru-RU" sz="1400" dirty="0" smtClean="0"/>
              <a:t>поддерживать,</a:t>
            </a:r>
          </a:p>
          <a:p>
            <a:pPr marL="0" indent="0">
              <a:lnSpc>
                <a:spcPct val="120000"/>
              </a:lnSpc>
              <a:spcBef>
                <a:spcPts val="0"/>
              </a:spcBef>
              <a:buNone/>
            </a:pPr>
            <a:r>
              <a:rPr lang="ru-RU" sz="1400" dirty="0" smtClean="0"/>
              <a:t>- опыт </a:t>
            </a:r>
            <a:r>
              <a:rPr lang="ru-RU" sz="1400" dirty="0"/>
              <a:t>пребывания в ситуациях, когда близкие люди жестко демонстрируют собственную власть по отношению к тем, кто слабее их по каким-то признакам (например, когда отец в семье жестко контролирует мать, которая от него зависит финансово, та, в свою очередь, проявляет излишнюю жестокость в воспитании детей, кричит на них и т.д</a:t>
            </a:r>
            <a:r>
              <a:rPr lang="ru-RU" sz="1400" dirty="0" smtClean="0"/>
              <a:t>.), </a:t>
            </a:r>
          </a:p>
          <a:p>
            <a:pPr marL="0" indent="0">
              <a:lnSpc>
                <a:spcPct val="120000"/>
              </a:lnSpc>
              <a:spcBef>
                <a:spcPts val="0"/>
              </a:spcBef>
              <a:buNone/>
            </a:pPr>
            <a:r>
              <a:rPr lang="ru-RU" sz="1400" dirty="0" smtClean="0"/>
              <a:t>- предшествующий </a:t>
            </a:r>
            <a:r>
              <a:rPr lang="ru-RU" sz="1400" dirty="0"/>
              <a:t>опыт поведения школьников, включающий в себя проявления собственной </a:t>
            </a:r>
            <a:r>
              <a:rPr lang="ru-RU" sz="1400" dirty="0" smtClean="0"/>
              <a:t>агрессивности, </a:t>
            </a:r>
          </a:p>
          <a:p>
            <a:pPr marL="0" indent="0">
              <a:lnSpc>
                <a:spcPct val="120000"/>
              </a:lnSpc>
              <a:spcBef>
                <a:spcPts val="0"/>
              </a:spcBef>
              <a:buNone/>
            </a:pPr>
            <a:r>
              <a:rPr lang="ru-RU" sz="1400" dirty="0" smtClean="0"/>
              <a:t>- прогулы </a:t>
            </a:r>
            <a:r>
              <a:rPr lang="ru-RU" sz="1400" dirty="0"/>
              <a:t>и слабая успеваемость в школе </a:t>
            </a:r>
            <a:endParaRPr lang="ru-RU" sz="1400" dirty="0" smtClean="0"/>
          </a:p>
          <a:p>
            <a:pPr>
              <a:lnSpc>
                <a:spcPct val="120000"/>
              </a:lnSpc>
              <a:spcBef>
                <a:spcPts val="0"/>
              </a:spcBef>
              <a:buFontTx/>
              <a:buChar char="-"/>
            </a:pPr>
            <a:endParaRPr lang="ru-RU" sz="1400" dirty="0"/>
          </a:p>
          <a:p>
            <a:pPr>
              <a:lnSpc>
                <a:spcPct val="120000"/>
              </a:lnSpc>
              <a:spcBef>
                <a:spcPts val="0"/>
              </a:spcBef>
              <a:buFontTx/>
              <a:buChar char="-"/>
            </a:pPr>
            <a:endParaRPr lang="ru-RU" sz="1400" dirty="0" smtClean="0"/>
          </a:p>
          <a:p>
            <a:pPr>
              <a:lnSpc>
                <a:spcPct val="120000"/>
              </a:lnSpc>
              <a:spcBef>
                <a:spcPts val="0"/>
              </a:spcBef>
              <a:buFontTx/>
              <a:buChar char="-"/>
            </a:pPr>
            <a:endParaRPr lang="ru-RU" sz="1400" dirty="0" smtClean="0"/>
          </a:p>
          <a:p>
            <a:pPr>
              <a:lnSpc>
                <a:spcPct val="120000"/>
              </a:lnSpc>
              <a:spcBef>
                <a:spcPts val="0"/>
              </a:spcBef>
              <a:buFontTx/>
              <a:buChar char="-"/>
            </a:pPr>
            <a:endParaRPr lang="ru-RU" sz="1400" dirty="0"/>
          </a:p>
          <a:p>
            <a:pPr>
              <a:lnSpc>
                <a:spcPct val="120000"/>
              </a:lnSpc>
              <a:spcBef>
                <a:spcPts val="0"/>
              </a:spcBef>
              <a:buFontTx/>
              <a:buChar char="-"/>
            </a:pPr>
            <a:endParaRPr lang="ru-RU" sz="1400" dirty="0"/>
          </a:p>
          <a:p>
            <a:pPr>
              <a:lnSpc>
                <a:spcPct val="120000"/>
              </a:lnSpc>
              <a:spcBef>
                <a:spcPts val="0"/>
              </a:spcBef>
              <a:buFontTx/>
              <a:buChar char="-"/>
            </a:pPr>
            <a:endParaRPr lang="ru-RU" sz="1400" dirty="0" smtClean="0"/>
          </a:p>
          <a:p>
            <a:pPr>
              <a:lnSpc>
                <a:spcPct val="120000"/>
              </a:lnSpc>
              <a:spcBef>
                <a:spcPts val="0"/>
              </a:spcBef>
            </a:pPr>
            <a:r>
              <a:rPr lang="ru-RU" b="1" dirty="0" smtClean="0"/>
              <a:t> </a:t>
            </a:r>
            <a:r>
              <a:rPr lang="ru-RU" b="1" u="sng" dirty="0"/>
              <a:t>Со стороны </a:t>
            </a:r>
            <a:r>
              <a:rPr lang="ru-RU" b="1" u="sng" dirty="0" smtClean="0"/>
              <a:t>взрослых</a:t>
            </a:r>
            <a:r>
              <a:rPr lang="ru-RU" u="sng" dirty="0" smtClean="0"/>
              <a:t>:</a:t>
            </a:r>
          </a:p>
          <a:p>
            <a:pPr marL="0" indent="0">
              <a:lnSpc>
                <a:spcPct val="120000"/>
              </a:lnSpc>
              <a:spcBef>
                <a:spcPts val="0"/>
              </a:spcBef>
              <a:buNone/>
            </a:pPr>
            <a:r>
              <a:rPr lang="ru-RU" dirty="0" smtClean="0"/>
              <a:t>- унижения </a:t>
            </a:r>
            <a:r>
              <a:rPr lang="ru-RU" dirty="0"/>
              <a:t>ученика, который не успевает/преуспевает в учебе или уязвим в других </a:t>
            </a:r>
            <a:r>
              <a:rPr lang="ru-RU" dirty="0" smtClean="0"/>
              <a:t>отношениях,</a:t>
            </a:r>
          </a:p>
          <a:p>
            <a:pPr marL="0" indent="0">
              <a:lnSpc>
                <a:spcPct val="120000"/>
              </a:lnSpc>
              <a:spcBef>
                <a:spcPts val="0"/>
              </a:spcBef>
              <a:buNone/>
            </a:pPr>
            <a:r>
              <a:rPr lang="ru-RU" dirty="0" smtClean="0"/>
              <a:t>- неготовность </a:t>
            </a:r>
            <a:r>
              <a:rPr lang="ru-RU" dirty="0"/>
              <a:t>преподавателей противостоять травле в школе и заниматься ее </a:t>
            </a:r>
            <a:r>
              <a:rPr lang="ru-RU" dirty="0" smtClean="0"/>
              <a:t>профилактикой,</a:t>
            </a:r>
          </a:p>
          <a:p>
            <a:pPr marL="0" indent="0">
              <a:lnSpc>
                <a:spcPct val="120000"/>
              </a:lnSpc>
              <a:spcBef>
                <a:spcPts val="0"/>
              </a:spcBef>
              <a:buNone/>
            </a:pPr>
            <a:r>
              <a:rPr lang="ru-RU" dirty="0" smtClean="0"/>
              <a:t>- в такой </a:t>
            </a:r>
            <a:r>
              <a:rPr lang="ru-RU" dirty="0"/>
              <a:t>ситуации у учеников складывается представление о том, что, с точки зрения взрослых, травля в школе — это нечто допустимое, потому что как минимум они не могут с ней справиться, или же закрывают на нее </a:t>
            </a:r>
            <a:r>
              <a:rPr lang="ru-RU" dirty="0" smtClean="0"/>
              <a:t>глаза,</a:t>
            </a:r>
          </a:p>
          <a:p>
            <a:pPr marL="0" indent="0">
              <a:lnSpc>
                <a:spcPct val="120000"/>
              </a:lnSpc>
              <a:spcBef>
                <a:spcPts val="0"/>
              </a:spcBef>
              <a:buNone/>
            </a:pPr>
            <a:r>
              <a:rPr lang="ru-RU" dirty="0" smtClean="0"/>
              <a:t>- внутрисемейные </a:t>
            </a:r>
            <a:r>
              <a:rPr lang="ru-RU" dirty="0"/>
              <a:t>конфликты, </a:t>
            </a:r>
            <a:r>
              <a:rPr lang="ru-RU" dirty="0" err="1"/>
              <a:t>гиперопека</a:t>
            </a:r>
            <a:r>
              <a:rPr lang="ru-RU" dirty="0"/>
              <a:t> или равнодушие со стороны </a:t>
            </a:r>
            <a:r>
              <a:rPr lang="ru-RU" dirty="0" smtClean="0"/>
              <a:t>родителей,</a:t>
            </a:r>
          </a:p>
          <a:p>
            <a:pPr marL="0" indent="0">
              <a:lnSpc>
                <a:spcPct val="120000"/>
              </a:lnSpc>
              <a:spcBef>
                <a:spcPts val="0"/>
              </a:spcBef>
              <a:buNone/>
            </a:pPr>
            <a:r>
              <a:rPr lang="ru-RU" dirty="0" smtClean="0"/>
              <a:t>- завышенные </a:t>
            </a:r>
            <a:r>
              <a:rPr lang="ru-RU" dirty="0"/>
              <a:t>требования к успеваемости, которые не всегда соответствуют способностям и возможностям </a:t>
            </a:r>
            <a:r>
              <a:rPr lang="ru-RU" dirty="0" smtClean="0"/>
              <a:t>ребенка,</a:t>
            </a:r>
          </a:p>
          <a:p>
            <a:pPr marL="0" indent="0">
              <a:lnSpc>
                <a:spcPct val="120000"/>
              </a:lnSpc>
              <a:spcBef>
                <a:spcPts val="0"/>
              </a:spcBef>
              <a:buNone/>
            </a:pPr>
            <a:r>
              <a:rPr lang="ru-RU" dirty="0" smtClean="0"/>
              <a:t> - отсутствие </a:t>
            </a:r>
            <a:r>
              <a:rPr lang="ru-RU" dirty="0"/>
              <a:t>контроля со стороны сотрудников школы за поведением учащихся на переменах</a:t>
            </a:r>
          </a:p>
        </p:txBody>
      </p:sp>
    </p:spTree>
    <p:extLst>
      <p:ext uri="{BB962C8B-B14F-4D97-AF65-F5344CB8AC3E}">
        <p14:creationId xmlns:p14="http://schemas.microsoft.com/office/powerpoint/2010/main" xmlns="" val="1661406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rgbClr val="C00000"/>
                </a:solidFill>
              </a:rPr>
              <a:t>ПРЯМОЙ </a:t>
            </a:r>
            <a:r>
              <a:rPr lang="ru-RU" b="1" dirty="0" err="1">
                <a:solidFill>
                  <a:srgbClr val="C00000"/>
                </a:solidFill>
              </a:rPr>
              <a:t>буллинг</a:t>
            </a:r>
            <a:r>
              <a:rPr lang="ru-RU" b="1" dirty="0">
                <a:solidFill>
                  <a:srgbClr val="C00000"/>
                </a:solidFill>
              </a:rPr>
              <a:t> </a:t>
            </a:r>
            <a:r>
              <a:rPr lang="ru-RU" dirty="0"/>
              <a:t>может проявляться в виде:</a:t>
            </a:r>
          </a:p>
        </p:txBody>
      </p:sp>
      <p:sp>
        <p:nvSpPr>
          <p:cNvPr id="3" name="Объект 2"/>
          <p:cNvSpPr>
            <a:spLocks noGrp="1"/>
          </p:cNvSpPr>
          <p:nvPr>
            <p:ph idx="1"/>
          </p:nvPr>
        </p:nvSpPr>
        <p:spPr>
          <a:xfrm>
            <a:off x="2589212" y="2133600"/>
            <a:ext cx="8915400" cy="3936274"/>
          </a:xfrm>
        </p:spPr>
        <p:txBody>
          <a:bodyPr/>
          <a:lstStyle/>
          <a:p>
            <a:r>
              <a:rPr lang="ru-RU" dirty="0"/>
              <a:t>1) ФИЗИЧЕСКОЙ АГРЕССИИ (удары, пинки, побои, нанесение иных телесных повреждений, щипание, запугивания, </a:t>
            </a:r>
            <a:r>
              <a:rPr lang="ru-RU" dirty="0" err="1"/>
              <a:t>обзывательства</a:t>
            </a:r>
            <a:r>
              <a:rPr lang="ru-RU" dirty="0"/>
              <a:t>, жестокие шутки, притеснения через социальный статус, религию, расу, прикосновения сексуального характера); </a:t>
            </a:r>
            <a:endParaRPr lang="ru-RU" dirty="0" smtClean="0"/>
          </a:p>
          <a:p>
            <a:r>
              <a:rPr lang="ru-RU" dirty="0" smtClean="0"/>
              <a:t>2</a:t>
            </a:r>
            <a:r>
              <a:rPr lang="ru-RU" dirty="0"/>
              <a:t>) ВЕРБАЛЬНОГО (СЛОВЕСНОГО) БУЛЛИНГА (издевательства или запугивания с помощью жестоких слов: постоянные оскорбления, угрозы и неуважительные комментарии о внешнем виде, религии, этнической принадлежности, инвалидности и т.д.). </a:t>
            </a:r>
            <a:endParaRPr lang="ru-RU" dirty="0" smtClean="0"/>
          </a:p>
          <a:p>
            <a:r>
              <a:rPr lang="ru-RU" dirty="0" smtClean="0"/>
              <a:t>3</a:t>
            </a:r>
            <a:r>
              <a:rPr lang="ru-RU" dirty="0"/>
              <a:t>) СОЦИАЛЬНОГО БУЛЛИНГА/ИЗОЛЯЦИИ (жертва умышленно изолируется, выгоняется или игнорируется частью учеников или всем классом, детским коллективом). </a:t>
            </a:r>
          </a:p>
        </p:txBody>
      </p:sp>
    </p:spTree>
    <p:extLst>
      <p:ext uri="{BB962C8B-B14F-4D97-AF65-F5344CB8AC3E}">
        <p14:creationId xmlns:p14="http://schemas.microsoft.com/office/powerpoint/2010/main" xmlns="" val="3805174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89212" y="661851"/>
            <a:ext cx="8915400" cy="5606422"/>
          </a:xfrm>
        </p:spPr>
        <p:txBody>
          <a:bodyPr>
            <a:normAutofit fontScale="85000" lnSpcReduction="10000"/>
          </a:bodyPr>
          <a:lstStyle/>
          <a:p>
            <a:pPr marL="0" indent="0" algn="just">
              <a:buNone/>
            </a:pPr>
            <a:r>
              <a:rPr lang="ru-RU" dirty="0"/>
              <a:t>Гораздо сложнее выявить проявление </a:t>
            </a:r>
            <a:r>
              <a:rPr lang="ru-RU" b="1" dirty="0">
                <a:solidFill>
                  <a:srgbClr val="C00000"/>
                </a:solidFill>
              </a:rPr>
              <a:t>КОСВЕННОГО </a:t>
            </a:r>
            <a:r>
              <a:rPr lang="ru-RU" b="1" dirty="0" err="1">
                <a:solidFill>
                  <a:srgbClr val="C00000"/>
                </a:solidFill>
              </a:rPr>
              <a:t>буллинга</a:t>
            </a:r>
            <a:r>
              <a:rPr lang="ru-RU" dirty="0"/>
              <a:t>, который включает в себя такое поведение, как </a:t>
            </a:r>
            <a:r>
              <a:rPr lang="ru-RU" i="1" dirty="0"/>
              <a:t>распространение слухов и ложной информации о жертве</a:t>
            </a:r>
            <a:r>
              <a:rPr lang="ru-RU" dirty="0"/>
              <a:t>. </a:t>
            </a:r>
            <a:endParaRPr lang="ru-RU" dirty="0" smtClean="0"/>
          </a:p>
          <a:p>
            <a:pPr marL="0" indent="0" algn="just">
              <a:buNone/>
            </a:pPr>
            <a:r>
              <a:rPr lang="ru-RU" dirty="0" smtClean="0"/>
              <a:t>Если </a:t>
            </a:r>
            <a:r>
              <a:rPr lang="ru-RU" dirty="0"/>
              <a:t>прямое насилие можно объективно наблюдать, то косвенная агрессия распознается на этапе, когда жертва испытывает на себе серьезные психологические последствия травли или обращается за </a:t>
            </a:r>
            <a:r>
              <a:rPr lang="ru-RU" dirty="0" smtClean="0"/>
              <a:t>помощью </a:t>
            </a:r>
            <a:r>
              <a:rPr lang="ru-RU" dirty="0"/>
              <a:t>к третьему лицу</a:t>
            </a:r>
            <a:r>
              <a:rPr lang="ru-RU" dirty="0" smtClean="0"/>
              <a:t>.</a:t>
            </a:r>
          </a:p>
          <a:p>
            <a:pPr marL="0" indent="0" algn="just">
              <a:buNone/>
            </a:pPr>
            <a:r>
              <a:rPr lang="ru-RU" dirty="0"/>
              <a:t>С распространением интернет-технологий и массовой мобильной связи увеличилась виртуальная активность детей в социальных сетях. Так появился новый вид </a:t>
            </a:r>
            <a:r>
              <a:rPr lang="ru-RU" dirty="0" err="1"/>
              <a:t>буллинга</a:t>
            </a:r>
            <a:r>
              <a:rPr lang="ru-RU" dirty="0"/>
              <a:t> с использованием современных технологий общения — </a:t>
            </a:r>
            <a:r>
              <a:rPr lang="ru-RU" b="1" dirty="0">
                <a:solidFill>
                  <a:srgbClr val="C00000"/>
                </a:solidFill>
              </a:rPr>
              <a:t>КИБЕРБУЛЛИНГ</a:t>
            </a:r>
            <a:r>
              <a:rPr lang="ru-RU" dirty="0"/>
              <a:t> — совокупность агрессивных действий в адрес конкретного человека через унижение с помощью мобильных телефонов, сети Интернет и иных электронных устройств. Примерами КИБЕРБУЛЛИНГА могут служить </a:t>
            </a:r>
            <a:r>
              <a:rPr lang="ru-RU" i="1" dirty="0"/>
              <a:t>отправка жертве оскорбительных сообщений; передразнивания жертвы в режиме онлайн; размещение в публичном доступе личной информации, направленной на причинение вреда или унижения другого ребенка; ведение блогов или форумов в социальных сетях</a:t>
            </a:r>
            <a:r>
              <a:rPr lang="ru-RU" dirty="0"/>
              <a:t>, </a:t>
            </a:r>
            <a:r>
              <a:rPr lang="ru-RU" dirty="0" smtClean="0"/>
              <a:t>целью </a:t>
            </a:r>
            <a:r>
              <a:rPr lang="ru-RU" dirty="0"/>
              <a:t>которых является оскорбление и унижение жертвы, причинение ей психологических переживаний и страданий. </a:t>
            </a:r>
            <a:endParaRPr lang="ru-RU" dirty="0" smtClean="0"/>
          </a:p>
          <a:p>
            <a:pPr marL="0" indent="0" algn="just">
              <a:buNone/>
            </a:pPr>
            <a:r>
              <a:rPr lang="ru-RU" dirty="0" smtClean="0"/>
              <a:t>В </a:t>
            </a:r>
            <a:r>
              <a:rPr lang="ru-RU" dirty="0"/>
              <a:t>последнее время именно этот вид </a:t>
            </a:r>
            <a:r>
              <a:rPr lang="ru-RU" dirty="0" err="1"/>
              <a:t>буллинга</a:t>
            </a:r>
            <a:r>
              <a:rPr lang="ru-RU" dirty="0"/>
              <a:t> становится доминирующей формой агрессии, часто сопровождается другими формами насилия. </a:t>
            </a:r>
            <a:r>
              <a:rPr lang="ru-RU" b="1" dirty="0"/>
              <a:t>КИБЕРБУЛЛИНГ</a:t>
            </a:r>
            <a:r>
              <a:rPr lang="ru-RU" dirty="0"/>
              <a:t> — скрытый для окружающих процесс, но дети, которые подверглись травле в виртуальном пространстве, получают не менее серьезную психологическую травму различной степени тяжести. Поэтому от родителей требуется особо чуткое внимание к фактам его проявления. </a:t>
            </a:r>
          </a:p>
        </p:txBody>
      </p:sp>
    </p:spTree>
    <p:extLst>
      <p:ext uri="{BB962C8B-B14F-4D97-AF65-F5344CB8AC3E}">
        <p14:creationId xmlns:p14="http://schemas.microsoft.com/office/powerpoint/2010/main" xmlns="" val="640762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71794" y="496388"/>
            <a:ext cx="8915400" cy="5771885"/>
          </a:xfrm>
        </p:spPr>
        <p:txBody>
          <a:bodyPr>
            <a:normAutofit fontScale="92500" lnSpcReduction="10000"/>
          </a:bodyPr>
          <a:lstStyle/>
          <a:p>
            <a:pPr algn="just"/>
            <a:r>
              <a:rPr lang="ru-RU" dirty="0"/>
              <a:t>БУЛЛИНГ не проходит бесследно для каждого из его участников, даже если он пассивный наблюдатель, и оказывает влияние на эмоциональное и социальное развитие детей и подростков, формирует специфику школьной социализации (адаптации детей к социуму), может иметь тяжелые психологические последствия, прежде всего, для активных его участников. </a:t>
            </a:r>
            <a:endParaRPr lang="ru-RU" dirty="0" smtClean="0"/>
          </a:p>
          <a:p>
            <a:pPr algn="just"/>
            <a:r>
              <a:rPr lang="ru-RU" dirty="0" smtClean="0"/>
              <a:t>Вне </a:t>
            </a:r>
            <a:r>
              <a:rPr lang="ru-RU" dirty="0"/>
              <a:t>зависимости от формы проявления </a:t>
            </a:r>
            <a:r>
              <a:rPr lang="ru-RU" dirty="0" err="1"/>
              <a:t>буллинга</a:t>
            </a:r>
            <a:r>
              <a:rPr lang="ru-RU" dirty="0"/>
              <a:t>, дети, которые подверглись травле, получают тяжелую психологическую травму, которая может быть самой масштабной на этапе школьной жизни ребенка</a:t>
            </a:r>
            <a:r>
              <a:rPr lang="ru-RU" dirty="0" smtClean="0"/>
              <a:t>.</a:t>
            </a:r>
          </a:p>
          <a:p>
            <a:pPr algn="just"/>
            <a:r>
              <a:rPr lang="ru-RU" dirty="0" smtClean="0"/>
              <a:t> </a:t>
            </a:r>
            <a:r>
              <a:rPr lang="ru-RU" dirty="0"/>
              <a:t>БУЛЛИНГ оказывает влияние абсолютно на всех участников агрессии. </a:t>
            </a:r>
            <a:r>
              <a:rPr lang="ru-RU" dirty="0" smtClean="0"/>
              <a:t>Безусловно</a:t>
            </a:r>
            <a:r>
              <a:rPr lang="ru-RU" dirty="0"/>
              <a:t>, вся тяжесть последствий в первую очередь ложится на ребенка, </a:t>
            </a:r>
            <a:r>
              <a:rPr lang="ru-RU" dirty="0" smtClean="0"/>
              <a:t>который </a:t>
            </a:r>
            <a:r>
              <a:rPr lang="ru-RU" dirty="0"/>
              <a:t>оказался в роли жертвы. Жертвы </a:t>
            </a:r>
            <a:r>
              <a:rPr lang="ru-RU" dirty="0" err="1"/>
              <a:t>буллинга</a:t>
            </a:r>
            <a:r>
              <a:rPr lang="ru-RU" dirty="0"/>
              <a:t> испытывают сложности со здоровьем и успеваемостью, в три раза чаще сверстников имеют симптомы тревожно-депрессивных расстройств, апатию, головные боли, по статистике, они чаще совершают попытки суицида. Взрослые, которые были в детстве жертвами </a:t>
            </a:r>
            <a:r>
              <a:rPr lang="ru-RU" dirty="0" err="1"/>
              <a:t>буллинга</a:t>
            </a:r>
            <a:r>
              <a:rPr lang="ru-RU" dirty="0"/>
              <a:t>, проявляют более высокий уровень депрессии и более низкий уровень самооценки, страдают от социальной тревожности, одиночества и беспокойства, часто страдают депрессиями в среднем возрасте и тяжелой депрессией в зрелом возрасте. У школьных «агрессоров» </a:t>
            </a:r>
            <a:r>
              <a:rPr lang="ru-RU" dirty="0" err="1"/>
              <a:t>буллинга</a:t>
            </a:r>
            <a:r>
              <a:rPr lang="ru-RU" dirty="0"/>
              <a:t> во взрослом возрасте может возникать чувство вины, развивается высокий риск попасть в криминальные группировки. </a:t>
            </a:r>
          </a:p>
        </p:txBody>
      </p:sp>
    </p:spTree>
    <p:extLst>
      <p:ext uri="{BB962C8B-B14F-4D97-AF65-F5344CB8AC3E}">
        <p14:creationId xmlns:p14="http://schemas.microsoft.com/office/powerpoint/2010/main" xmlns="" val="2666885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9390068" cy="1280890"/>
          </a:xfrm>
        </p:spPr>
        <p:txBody>
          <a:bodyPr>
            <a:normAutofit/>
          </a:bodyPr>
          <a:lstStyle/>
          <a:p>
            <a:pPr algn="just"/>
            <a:r>
              <a:rPr lang="ru-RU" sz="1800" dirty="0"/>
              <a:t>При возникновении БУЛЛИНГА в классе выстраивается специфическая иерархия, или БУЛЛИНГ-СТРУКТУРА, которая представляет собой социальную систему с фиксированными типами (ролями) участников. Выделяют несколько ролей в процессе травли в школе: </a:t>
            </a:r>
          </a:p>
        </p:txBody>
      </p:sp>
      <p:sp>
        <p:nvSpPr>
          <p:cNvPr id="3" name="Объект 2"/>
          <p:cNvSpPr>
            <a:spLocks noGrp="1"/>
          </p:cNvSpPr>
          <p:nvPr>
            <p:ph idx="1"/>
          </p:nvPr>
        </p:nvSpPr>
        <p:spPr>
          <a:xfrm>
            <a:off x="2592924" y="1905000"/>
            <a:ext cx="9390069" cy="4467497"/>
          </a:xfrm>
        </p:spPr>
        <p:txBody>
          <a:bodyPr>
            <a:noAutofit/>
          </a:bodyPr>
          <a:lstStyle/>
          <a:p>
            <a:pPr algn="just"/>
            <a:r>
              <a:rPr lang="ru-RU" sz="1100" b="1" dirty="0">
                <a:solidFill>
                  <a:srgbClr val="C00000"/>
                </a:solidFill>
              </a:rPr>
              <a:t>РЕБЕНОК-АГРЕССОР/БУЛЛИ </a:t>
            </a:r>
            <a:r>
              <a:rPr lang="ru-RU" sz="1100" dirty="0"/>
              <a:t>(лидирующий, нападающий в детском коллективе). По данным норвежского психолога Дэна </a:t>
            </a:r>
            <a:r>
              <a:rPr lang="ru-RU" sz="1100" dirty="0" err="1"/>
              <a:t>Ольвеуса</a:t>
            </a:r>
            <a:r>
              <a:rPr lang="ru-RU" sz="1100" dirty="0"/>
              <a:t>, одного из первых масштабных исследователей распространенности </a:t>
            </a:r>
            <a:r>
              <a:rPr lang="ru-RU" sz="1100" dirty="0" err="1"/>
              <a:t>буллинга</a:t>
            </a:r>
            <a:r>
              <a:rPr lang="ru-RU" sz="1100" dirty="0"/>
              <a:t> в школах и автора </a:t>
            </a:r>
            <a:r>
              <a:rPr lang="ru-RU" sz="1100" dirty="0" err="1"/>
              <a:t>антибуллинговой</a:t>
            </a:r>
            <a:r>
              <a:rPr lang="ru-RU" sz="1100" dirty="0"/>
              <a:t> программы, агрессорами чаще всего выступают дети, которые: • уверенны в том, что добиться своих целей можно посредством господства и подчинения; • не умеют сочувствовать своим жертвам; • физически сильные дети: легко возбудимые и очень импульсивные; • проявляют резкое и даже агрессивное поведение</a:t>
            </a:r>
            <a:r>
              <a:rPr lang="ru-RU" sz="1100" dirty="0" smtClean="0"/>
              <a:t>.</a:t>
            </a:r>
          </a:p>
          <a:p>
            <a:pPr algn="just"/>
            <a:r>
              <a:rPr lang="ru-RU" sz="1100" b="1" dirty="0">
                <a:solidFill>
                  <a:srgbClr val="C00000"/>
                </a:solidFill>
              </a:rPr>
              <a:t>РЕБЕНОК-«ЖЕРТВА» </a:t>
            </a:r>
            <a:r>
              <a:rPr lang="ru-RU" sz="1100" dirty="0"/>
              <a:t>(объект травли) Практически любой ребенок может стать жертвой </a:t>
            </a:r>
            <a:r>
              <a:rPr lang="ru-RU" sz="1100" dirty="0" err="1"/>
              <a:t>буллинга</a:t>
            </a:r>
            <a:r>
              <a:rPr lang="ru-RU" sz="1100" dirty="0"/>
              <a:t>. Например, ребенок, который по каким-то причинам поменял школу/класс, или ребенок, отличающийся по любым признакам от других детей (внешность, хорошая успеваемость, социально-экономическое положение и т.д.). Однако чаще всего насмешкам и издевательствам со стороны сверстников подвержены дети со слабой социализацией, низким эмоциональным интеллектом или находящиеся в конфликте с окружающим (внешним) миром. Такие дети не знают, как подавать себя в обществе и какой реакции от них ждут люди, а иногда они даже не осознают, что над ними смеются, так как не всегда способны отличить обычную шутку от злой</a:t>
            </a:r>
            <a:r>
              <a:rPr lang="ru-RU" sz="1100" dirty="0" smtClean="0"/>
              <a:t>.</a:t>
            </a:r>
          </a:p>
          <a:p>
            <a:pPr algn="just"/>
            <a:r>
              <a:rPr lang="ru-RU" sz="1100" b="1" dirty="0">
                <a:solidFill>
                  <a:srgbClr val="C00000"/>
                </a:solidFill>
              </a:rPr>
              <a:t>СВИДЕТЕЛИ</a:t>
            </a:r>
            <a:r>
              <a:rPr lang="ru-RU" sz="1100" dirty="0"/>
              <a:t> (поддерживающие — дети, которые одобряют сторону нападающих, подбадривают их; наблюдатели — дети, которые просто собираются вокруг и смотрят и / или избегают ситуаций травли, не занимая ничью сторону; сочувствующие — которые хотят заступиться за жертву травли, но боятся, поскольку обидчик сильный или лидер). Наличие большого числа детей-свидетелей говорит о закреплении формы поведения на соответствующее поведение в аналогичных ситуациях, что в последующем станет причиной появления в обществе равнодушных свидетелей агрессии. </a:t>
            </a:r>
            <a:endParaRPr lang="ru-RU" sz="1100" dirty="0" smtClean="0"/>
          </a:p>
          <a:p>
            <a:pPr algn="just"/>
            <a:r>
              <a:rPr lang="ru-RU" sz="1100" b="1" dirty="0">
                <a:solidFill>
                  <a:srgbClr val="C00000"/>
                </a:solidFill>
              </a:rPr>
              <a:t>ЗАЩИТНИКИ</a:t>
            </a:r>
            <a:r>
              <a:rPr lang="ru-RU" sz="1100" dirty="0"/>
              <a:t> (дети, которые занимают очевидную позицию против травли, либо активно противодействуют нападающим и предпринимают действия для прекращения издевательств, либо успокаивают и поддерживают жертву). Существует экспериментальное исследование, показывающее позитивную роль в разрешении ситуации школьной травли защитников: при наличии защитников </a:t>
            </a:r>
            <a:r>
              <a:rPr lang="ru-RU" sz="1100" dirty="0" err="1"/>
              <a:t>буллинг</a:t>
            </a:r>
            <a:r>
              <a:rPr lang="ru-RU" sz="1100" dirty="0"/>
              <a:t> заканчивается, не успев начаться. Если же никто не вступается за жертву, то это «становится хорошей почвой для дальнейшей травли — дает обидчикам все основания покрасоваться, унижая другого ребенка</a:t>
            </a:r>
            <a:r>
              <a:rPr lang="ru-RU" sz="1100" dirty="0" smtClean="0"/>
              <a:t>» </a:t>
            </a:r>
            <a:r>
              <a:rPr lang="ru-RU" sz="1100" dirty="0"/>
              <a:t>.</a:t>
            </a:r>
          </a:p>
        </p:txBody>
      </p:sp>
    </p:spTree>
    <p:extLst>
      <p:ext uri="{BB962C8B-B14F-4D97-AF65-F5344CB8AC3E}">
        <p14:creationId xmlns:p14="http://schemas.microsoft.com/office/powerpoint/2010/main" xmlns="" val="384759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dirty="0">
                <a:solidFill>
                  <a:srgbClr val="C00000"/>
                </a:solidFill>
              </a:rPr>
              <a:t>ПРИЗНАКИ ТОГО, ЧТО ВАШ РЕБЁНОК ЯВЛЯЕТСЯ ЖЕРТВОЙ ТРАВЛИ </a:t>
            </a:r>
          </a:p>
        </p:txBody>
      </p:sp>
      <p:sp>
        <p:nvSpPr>
          <p:cNvPr id="3" name="Объект 2"/>
          <p:cNvSpPr>
            <a:spLocks noGrp="1"/>
          </p:cNvSpPr>
          <p:nvPr>
            <p:ph idx="1"/>
          </p:nvPr>
        </p:nvSpPr>
        <p:spPr>
          <a:xfrm>
            <a:off x="2589212" y="1654629"/>
            <a:ext cx="9419908" cy="5033553"/>
          </a:xfrm>
        </p:spPr>
        <p:txBody>
          <a:bodyPr>
            <a:normAutofit fontScale="62500" lnSpcReduction="20000"/>
          </a:bodyPr>
          <a:lstStyle/>
          <a:p>
            <a:pPr algn="just"/>
            <a:r>
              <a:rPr lang="ru-RU" dirty="0" smtClean="0"/>
              <a:t>Ребенок </a:t>
            </a:r>
            <a:r>
              <a:rPr lang="ru-RU" dirty="0"/>
              <a:t>теряет интерес к школе, ищет причины не ходить в школу. Внезапное нежелание или увеличение нежелания ходить в школу является одним из основных маркеров </a:t>
            </a:r>
            <a:r>
              <a:rPr lang="ru-RU" dirty="0" err="1"/>
              <a:t>буллинга</a:t>
            </a:r>
            <a:r>
              <a:rPr lang="ru-RU" dirty="0"/>
              <a:t>. Некоторые школьники подвергаются издевательствам по пути в школу или из школы, следовательно, заслуживает внимание «задержка» ребенка из школы. </a:t>
            </a:r>
          </a:p>
          <a:p>
            <a:pPr algn="just"/>
            <a:r>
              <a:rPr lang="ru-RU" dirty="0" smtClean="0"/>
              <a:t>Изменения </a:t>
            </a:r>
            <a:r>
              <a:rPr lang="ru-RU" dirty="0"/>
              <a:t>в настроении и поведении. Ребенок кажется замкнутым, одиноким, тревожным, мнительным и боязливым без явных на то причин. Подобную изменчивость не стоит путать с изменением социального и внутреннего мира подростка, когда его повседневное поведение все больше зависит мнения сверстников. </a:t>
            </a:r>
          </a:p>
          <a:p>
            <a:pPr algn="just"/>
            <a:r>
              <a:rPr lang="ru-RU" dirty="0" smtClean="0"/>
              <a:t>Часто </a:t>
            </a:r>
            <a:r>
              <a:rPr lang="ru-RU" dirty="0"/>
              <a:t>болеет и жалуется на боли в животе, в груди, головную боль при отсутствии соответствующих симптоматике заболеваний, теряет аппетит. ЧТО СЛЕДУЕТ ДЕЛАТЬ, ЕСЛИ ВАШ РЕБЕНОК ПОДВЕРГСЯ ТРАВЛЕ В ШКОЛЕ 15 </a:t>
            </a:r>
          </a:p>
          <a:p>
            <a:pPr algn="just"/>
            <a:r>
              <a:rPr lang="ru-RU" dirty="0" smtClean="0"/>
              <a:t>Часты </a:t>
            </a:r>
            <a:r>
              <a:rPr lang="ru-RU" dirty="0"/>
              <a:t>нарушения сна и ночные кошмары, что может проявляться в нежелании ложиться спать по вечерам (в сочетании с нежеланием вставать по утрам), общей бессонницей (указывающей на беспокойство). </a:t>
            </a:r>
          </a:p>
          <a:p>
            <a:pPr algn="just"/>
            <a:r>
              <a:rPr lang="ru-RU" dirty="0" smtClean="0"/>
              <a:t>У </a:t>
            </a:r>
            <a:r>
              <a:rPr lang="ru-RU" dirty="0"/>
              <a:t>ребенка есть следы насилия: синяки, порезы, царапины или рваная одежда, которые не объясняются естественным образом (т.е. не связаны с игрой, случайным падением и т. п.)* Все это может свидетельствовать о физических издевательствах. Иногда же суть издевательств сводится к преднамеренному уничтожению или хищению имущества жертвы. </a:t>
            </a:r>
          </a:p>
          <a:p>
            <a:pPr algn="just"/>
            <a:r>
              <a:rPr lang="ru-RU" dirty="0" smtClean="0"/>
              <a:t>У </a:t>
            </a:r>
            <a:r>
              <a:rPr lang="ru-RU" dirty="0"/>
              <a:t>ребенка наблюдается повышенная раздражительность и утомляемость, ухудшается успеваемость в школе. Зарубежные исследователи относят также внезапное «погружение» ребенка в повышение своей успеваемости к возможным признакам травли. </a:t>
            </a:r>
          </a:p>
          <a:p>
            <a:pPr algn="just"/>
            <a:r>
              <a:rPr lang="ru-RU" dirty="0" smtClean="0"/>
              <a:t>Появляются </a:t>
            </a:r>
            <a:r>
              <a:rPr lang="ru-RU" dirty="0"/>
              <a:t>запросы на дополнительные деньги. Человек, который запугивает, может заставить жертву украсть (скажем, из магазинов или даже домов) для него какие-либо предметы или вещи. Это дает агрессору не только деньги или имущество, которые были украдены, но и «психологическую власть» над человеком, которого он запугивает. </a:t>
            </a:r>
          </a:p>
          <a:p>
            <a:pPr algn="just"/>
            <a:r>
              <a:rPr lang="ru-RU" dirty="0" smtClean="0"/>
              <a:t>Отдает </a:t>
            </a:r>
            <a:r>
              <a:rPr lang="ru-RU" dirty="0"/>
              <a:t>предпочтение взрослой компании, имеет мало друзей или не имеет их совсем. </a:t>
            </a:r>
          </a:p>
          <a:p>
            <a:pPr algn="just"/>
            <a:r>
              <a:rPr lang="ru-RU" dirty="0" smtClean="0"/>
              <a:t>Избегает </a:t>
            </a:r>
            <a:r>
              <a:rPr lang="ru-RU" dirty="0"/>
              <a:t>мест и предметов, напоминающих о болезненных для него событиях, касающихся школьной травли. </a:t>
            </a:r>
          </a:p>
          <a:p>
            <a:pPr algn="just"/>
            <a:r>
              <a:rPr lang="ru-RU" dirty="0" smtClean="0"/>
              <a:t>Отказывается </a:t>
            </a:r>
            <a:r>
              <a:rPr lang="ru-RU" dirty="0"/>
              <a:t>разговаривать на «неудобные темы», не желает объяснять, в чем причины его переменившегося настроения и поведения. Помните, что издевательства часто окружены секретностью. Агрессор может угрожать усилением атаки и более суровым поведением в случае, если ребенок обратится за помощью к третьему лицу</a:t>
            </a:r>
          </a:p>
        </p:txBody>
      </p:sp>
    </p:spTree>
    <p:extLst>
      <p:ext uri="{BB962C8B-B14F-4D97-AF65-F5344CB8AC3E}">
        <p14:creationId xmlns:p14="http://schemas.microsoft.com/office/powerpoint/2010/main" xmlns="" val="559428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865056"/>
          </a:xfrm>
        </p:spPr>
        <p:txBody>
          <a:bodyPr>
            <a:normAutofit fontScale="90000"/>
          </a:bodyPr>
          <a:lstStyle/>
          <a:p>
            <a:r>
              <a:rPr lang="ru-RU" sz="2800" dirty="0">
                <a:solidFill>
                  <a:srgbClr val="C00000"/>
                </a:solidFill>
              </a:rPr>
              <a:t>ЧТО СЛЕДУЕТ ДЕЛАТЬ, ЕСЛИ ВАШ РЕБЕНОК ПОДВЕРГСЯ ТРАВЛЕ В ШКОЛЕ</a:t>
            </a:r>
          </a:p>
        </p:txBody>
      </p:sp>
      <p:sp>
        <p:nvSpPr>
          <p:cNvPr id="3" name="Объект 2"/>
          <p:cNvSpPr>
            <a:spLocks noGrp="1"/>
          </p:cNvSpPr>
          <p:nvPr>
            <p:ph idx="1"/>
          </p:nvPr>
        </p:nvSpPr>
        <p:spPr>
          <a:xfrm>
            <a:off x="2592925" y="1589314"/>
            <a:ext cx="8915400" cy="5268686"/>
          </a:xfrm>
        </p:spPr>
        <p:txBody>
          <a:bodyPr>
            <a:normAutofit fontScale="62500" lnSpcReduction="20000"/>
          </a:bodyPr>
          <a:lstStyle/>
          <a:p>
            <a:pPr algn="just"/>
            <a:r>
              <a:rPr lang="ru-RU" dirty="0" smtClean="0"/>
              <a:t>Оказать </a:t>
            </a:r>
            <a:r>
              <a:rPr lang="ru-RU" dirty="0"/>
              <a:t>психологическую и эмоциональную поддержку ребенку, дать понять ребенку, что вы на его стороне и приложите максимум усилий, чтобы урегулировать сложившуюся ситуацию с травлей. Важно показать, что вы услышали ребенка. Что он больше не один на один со своей проблемой, что взрослый знает и обязательно поможет. Разумеется, может потребоваться быть более настойчивым и провести не одну беседу с ребенком, особенно если молодой человек находится в серьезной опасности. </a:t>
            </a:r>
          </a:p>
          <a:p>
            <a:pPr algn="just"/>
            <a:r>
              <a:rPr lang="ru-RU" dirty="0" smtClean="0"/>
              <a:t>Не </a:t>
            </a:r>
            <a:r>
              <a:rPr lang="ru-RU" dirty="0"/>
              <a:t>поддаваться паническим и агрессивным настроениям, сохранять спокойствие. Первоочередная задача — успокоиться самому и успокоить ребенка, обеспечив ему ощущение защищенности и эмоционального комфорта. Ваша тревога только усугубит травму ребенка, а эмоции не позволят установить доверительный контакт для преодоления травли. </a:t>
            </a:r>
          </a:p>
          <a:p>
            <a:pPr algn="just"/>
            <a:r>
              <a:rPr lang="ru-RU" dirty="0" smtClean="0"/>
              <a:t>Внимательно </a:t>
            </a:r>
            <a:r>
              <a:rPr lang="ru-RU" dirty="0"/>
              <a:t>выслушать ребенка. Разобраться в причине и последовательности событий, задавать вопросы и попытаться узнать его мнение по поводу причины сложившейся ситуации. Прислушиваясь к ребенку, мы сообщаем ему о нашем признании, теплоте и заботе о них, а это также жизненно важно для укрепления чувства собственного достоинства ребенка-жертвы и повышения его самооценки. Ребенок должен попытаться самостоятельно проанализировать свои действия и понять, могли ли его поступки послужить причиной травли. Это поможет ему разобраться, может ли он самостоятельно повлиять на ситуацию в дальнейшем и что, возможно, необходимо подкорректировать в собственном поведении, чтобы в новом социуме ситуация с травлей не повторилась. Ни в коем случае не критиковать и не обвинять ребенка в сложившейся ситуации. Важно донести до него мысль, что на месте «жертвы» может оказаться каждый. </a:t>
            </a:r>
          </a:p>
          <a:p>
            <a:pPr algn="just"/>
            <a:r>
              <a:rPr lang="ru-RU" dirty="0" smtClean="0"/>
              <a:t>Уверить </a:t>
            </a:r>
            <a:r>
              <a:rPr lang="ru-RU" dirty="0"/>
              <a:t>ребенка в том, что проблема не у того, кто является жертвой, а у того, кто выступает агрессором. Шаблон, который является общим для всех моделей поведения агрессоров, заключается в том, что обидчик утверждается в своей самооценке «нездоровым» способом. Это является показателем неадекватного восприятия себя и окружающего мира. Иногда психологи называют это доминантным поведением, т.е. желанием получить власть над другими людьми. </a:t>
            </a:r>
          </a:p>
          <a:p>
            <a:pPr algn="just"/>
            <a:r>
              <a:rPr lang="ru-RU" dirty="0" smtClean="0"/>
              <a:t>Обучение </a:t>
            </a:r>
            <a:r>
              <a:rPr lang="ru-RU" dirty="0"/>
              <a:t>навыкам преодоления трудностей. Понимая такую особенность </a:t>
            </a:r>
            <a:r>
              <a:rPr lang="ru-RU" dirty="0" err="1"/>
              <a:t>буллинга</a:t>
            </a:r>
            <a:r>
              <a:rPr lang="ru-RU" dirty="0"/>
              <a:t>, как дисбаланс власти, стоит объяснить ребенку, что агрессор тем сильнее, чем сильнее расстраивается или злится жертва. </a:t>
            </a:r>
            <a:r>
              <a:rPr lang="ru-RU" dirty="0" err="1"/>
              <a:t>Буллинг</a:t>
            </a:r>
            <a:r>
              <a:rPr lang="ru-RU" dirty="0"/>
              <a:t> — игра власти, в которой побеждает тот, кто не расстраивается и не злится. Наоборот, юмор, молчание или уверенный ответ, то есть неагрессивная защита себя, могут предотвратить дальнейшую атаку. Тогда агрессору перестанет нравиться игра и, не получив желаемого, он отступит. По сути, родитель здесь выступает в роли «тренера» для своего ребенка. </a:t>
            </a:r>
          </a:p>
        </p:txBody>
      </p:sp>
    </p:spTree>
    <p:extLst>
      <p:ext uri="{BB962C8B-B14F-4D97-AF65-F5344CB8AC3E}">
        <p14:creationId xmlns:p14="http://schemas.microsoft.com/office/powerpoint/2010/main" xmlns="" val="1790002032"/>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177</TotalTime>
  <Words>4838</Words>
  <Application>Microsoft Office PowerPoint</Application>
  <PresentationFormat>Произвольный</PresentationFormat>
  <Paragraphs>136</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Легкий дым</vt:lpstr>
      <vt:lpstr>Руководство для родителей </vt:lpstr>
      <vt:lpstr>Слайд 2</vt:lpstr>
      <vt:lpstr>Слайд 3</vt:lpstr>
      <vt:lpstr>ПРЯМОЙ буллинг может проявляться в виде:</vt:lpstr>
      <vt:lpstr>Слайд 5</vt:lpstr>
      <vt:lpstr>Слайд 6</vt:lpstr>
      <vt:lpstr>При возникновении БУЛЛИНГА в классе выстраивается специфическая иерархия, или БУЛЛИНГ-СТРУКТУРА, которая представляет собой социальную систему с фиксированными типами (ролями) участников. Выделяют несколько ролей в процессе травли в школе: </vt:lpstr>
      <vt:lpstr>ПРИЗНАКИ ТОГО, ЧТО ВАШ РЕБЁНОК ЯВЛЯЕТСЯ ЖЕРТВОЙ ТРАВЛИ </vt:lpstr>
      <vt:lpstr>ЧТО СЛЕДУЕТ ДЕЛАТЬ, ЕСЛИ ВАШ РЕБЕНОК ПОДВЕРГСЯ ТРАВЛЕ В ШКОЛЕ</vt:lpstr>
      <vt:lpstr>ЧТО ЕЩЕ НУЖНО СДЕЛАТЬ: </vt:lpstr>
      <vt:lpstr>КАК ПОНЯТЬ, ЧТО ВАШ РЕБЕНОК ИНИЦИАТОР ШКОЛЬНОЙ ТРАВЛИ?</vt:lpstr>
      <vt:lpstr>ЧТО СЛЕДУЕТ ДЕЛАТЬ, ЕСЛИ ВАШ РЕБЕНОК БУЛЛИ</vt:lpstr>
      <vt:lpstr>НАИБОЛЕЕ ТИПИЧНЫЕ ОШИБКИ РОДИТЕЛЕЙ В СИТУАЦИИ БУЛЛИНГА </vt:lpstr>
      <vt:lpstr>КАК ПОМОЧЬ РЕБЕНКУ РАЗОБРАТЬСЯ В СВОИХ ЧУВСТВАХ?</vt:lpstr>
      <vt:lpstr>КАК РАЗГОВАРИВАТЬ С РЕБЕНКОМ НА «ТРУДНЫЕ ТЕМЫ»</vt:lpstr>
      <vt:lpstr>КАК РОДИТЕЛИ МОГУТ ПОМОЧЬ СВОИМ ДЕТЯМ ПРОТИВОСТОЯТЬ КИБЕРБУЛЛИНГУ?</vt:lpstr>
      <vt:lpstr>ЧТО ДЕЛАТЬ, ЕСЛИ ВЫ УЗНАЛИ, ЧТО ВАШ РЕБЕНОК ПОДВЕРГАЕТСЯ ТРАВЛЕ?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Руководство для родителей</dc:title>
  <dc:creator>Пользователь Windows</dc:creator>
  <cp:lastModifiedBy>Владелец</cp:lastModifiedBy>
  <cp:revision>19</cp:revision>
  <dcterms:created xsi:type="dcterms:W3CDTF">2021-01-25T08:37:59Z</dcterms:created>
  <dcterms:modified xsi:type="dcterms:W3CDTF">2022-10-27T09:22:19Z</dcterms:modified>
</cp:coreProperties>
</file>